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71" r:id="rId4"/>
    <p:sldId id="272" r:id="rId5"/>
    <p:sldId id="273" r:id="rId6"/>
    <p:sldId id="257" r:id="rId7"/>
    <p:sldId id="258" r:id="rId8"/>
    <p:sldId id="274" r:id="rId9"/>
    <p:sldId id="259" r:id="rId10"/>
    <p:sldId id="260" r:id="rId11"/>
    <p:sldId id="261" r:id="rId12"/>
    <p:sldId id="262" r:id="rId13"/>
    <p:sldId id="263" r:id="rId14"/>
    <p:sldId id="268" r:id="rId15"/>
    <p:sldId id="269" r:id="rId16"/>
    <p:sldId id="264" r:id="rId17"/>
    <p:sldId id="265" r:id="rId18"/>
    <p:sldId id="266" r:id="rId19"/>
    <p:sldId id="267" r:id="rId20"/>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1" d="100"/>
          <a:sy n="111" d="100"/>
        </p:scale>
        <p:origin x="-90" y="-24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03EA3C2-A9B6-4432-893F-C3ABF04C3B16}"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90A01-C728-4F01-8547-A537D74874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3EA3C2-A9B6-4432-893F-C3ABF04C3B16}"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90A01-C728-4F01-8547-A537D74874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3EA3C2-A9B6-4432-893F-C3ABF04C3B16}"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90A01-C728-4F01-8547-A537D74874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3EA3C2-A9B6-4432-893F-C3ABF04C3B16}"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90A01-C728-4F01-8547-A537D74874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03EA3C2-A9B6-4432-893F-C3ABF04C3B16}" type="datetimeFigureOut">
              <a:rPr lang="en-US" smtClean="0"/>
              <a:pPr/>
              <a:t>10/15/2014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D90A01-C728-4F01-8547-A537D748744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3EA3C2-A9B6-4432-893F-C3ABF04C3B16}"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90A01-C728-4F01-8547-A537D74874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3EA3C2-A9B6-4432-893F-C3ABF04C3B16}" type="datetimeFigureOut">
              <a:rPr lang="en-US" smtClean="0"/>
              <a:pPr/>
              <a:t>10/15/2014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D90A01-C728-4F01-8547-A537D74874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03EA3C2-A9B6-4432-893F-C3ABF04C3B16}" type="datetimeFigureOut">
              <a:rPr lang="en-US" smtClean="0"/>
              <a:pPr/>
              <a:t>10/15/2014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D90A01-C728-4F01-8547-A537D74874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EA3C2-A9B6-4432-893F-C3ABF04C3B16}" type="datetimeFigureOut">
              <a:rPr lang="en-US" smtClean="0"/>
              <a:pPr/>
              <a:t>10/15/2014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D90A01-C728-4F01-8547-A537D74874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3EA3C2-A9B6-4432-893F-C3ABF04C3B16}"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90A01-C728-4F01-8547-A537D74874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03EA3C2-A9B6-4432-893F-C3ABF04C3B16}" type="datetimeFigureOut">
              <a:rPr lang="en-US" smtClean="0"/>
              <a:pPr/>
              <a:t>10/15/2014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D90A01-C728-4F01-8547-A537D74874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EA3C2-A9B6-4432-893F-C3ABF04C3B16}" type="datetimeFigureOut">
              <a:rPr lang="en-US" smtClean="0"/>
              <a:pPr/>
              <a:t>10/15/2014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90A01-C728-4F01-8547-A537D74874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Fiorina Chapter 5</a:t>
            </a:r>
            <a:endParaRPr lang="en-US" dirty="0"/>
          </a:p>
        </p:txBody>
      </p:sp>
      <p:sp>
        <p:nvSpPr>
          <p:cNvPr id="3" name="Subtitle 2"/>
          <p:cNvSpPr>
            <a:spLocks noGrp="1"/>
          </p:cNvSpPr>
          <p:nvPr>
            <p:ph type="subTitle" idx="1"/>
          </p:nvPr>
        </p:nvSpPr>
        <p:spPr/>
        <p:txBody>
          <a:bodyPr/>
          <a:lstStyle/>
          <a:p>
            <a:r>
              <a:rPr lang="en-US" b="1" dirty="0" smtClean="0">
                <a:solidFill>
                  <a:srgbClr val="FF0000"/>
                </a:solidFill>
              </a:rPr>
              <a:t>A Closer Look at Abortion</a:t>
            </a:r>
            <a:endParaRPr lang="en-US" b="1" dirty="0">
              <a:solidFill>
                <a:srgbClr val="FF0000"/>
              </a:solidFill>
            </a:endParaRPr>
          </a:p>
        </p:txBody>
      </p:sp>
    </p:spTree>
    <p:extLst>
      <p:ext uri="{BB962C8B-B14F-4D97-AF65-F5344CB8AC3E}">
        <p14:creationId xmlns:p14="http://schemas.microsoft.com/office/powerpoint/2010/main" val="1719535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orina_Culture_War_Figure_5-4A"/>
          <p:cNvPicPr>
            <a:picLocks noChangeAspect="1" noChangeArrowheads="1"/>
          </p:cNvPicPr>
          <p:nvPr/>
        </p:nvPicPr>
        <p:blipFill>
          <a:blip r:embed="rId2" cstate="print"/>
          <a:srcRect/>
          <a:stretch>
            <a:fillRect/>
          </a:stretch>
        </p:blipFill>
        <p:spPr bwMode="auto">
          <a:xfrm>
            <a:off x="381000" y="0"/>
            <a:ext cx="8293556" cy="68580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orina_Culture_War_Figure_5-5A"/>
          <p:cNvPicPr>
            <a:picLocks noChangeAspect="1" noChangeArrowheads="1"/>
          </p:cNvPicPr>
          <p:nvPr/>
        </p:nvPicPr>
        <p:blipFill>
          <a:blip r:embed="rId2" cstate="print"/>
          <a:srcRect/>
          <a:stretch>
            <a:fillRect/>
          </a:stretch>
        </p:blipFill>
        <p:spPr bwMode="auto">
          <a:xfrm>
            <a:off x="838200" y="0"/>
            <a:ext cx="7438041" cy="68580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iorina_Culture_War_Figure_5-6A"/>
          <p:cNvPicPr>
            <a:picLocks noChangeAspect="1" noChangeArrowheads="1"/>
          </p:cNvPicPr>
          <p:nvPr/>
        </p:nvPicPr>
        <p:blipFill>
          <a:blip r:embed="rId2" cstate="print"/>
          <a:srcRect/>
          <a:stretch>
            <a:fillRect/>
          </a:stretch>
        </p:blipFill>
        <p:spPr bwMode="auto">
          <a:xfrm>
            <a:off x="685800" y="0"/>
            <a:ext cx="7861198" cy="68580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C:\Users\keith\Dropbox\codebooks_2008\Abortion_1973-2012.jpg"/>
          <p:cNvPicPr>
            <a:picLocks noChangeAspect="1" noChangeArrowheads="1"/>
          </p:cNvPicPr>
          <p:nvPr/>
        </p:nvPicPr>
        <p:blipFill>
          <a:blip r:embed="rId2" cstate="print"/>
          <a:srcRect/>
          <a:stretch>
            <a:fillRect/>
          </a:stretch>
        </p:blipFill>
        <p:spPr bwMode="auto">
          <a:xfrm>
            <a:off x="204788" y="233363"/>
            <a:ext cx="8734425" cy="639127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066799" y="228605"/>
          <a:ext cx="5486399" cy="6705063"/>
        </p:xfrm>
        <a:graphic>
          <a:graphicData uri="http://schemas.openxmlformats.org/drawingml/2006/table">
            <a:tbl>
              <a:tblPr/>
              <a:tblGrid>
                <a:gridCol w="180267"/>
                <a:gridCol w="1144306"/>
                <a:gridCol w="854311"/>
                <a:gridCol w="854311"/>
                <a:gridCol w="854311"/>
                <a:gridCol w="862148"/>
                <a:gridCol w="736745"/>
              </a:tblGrid>
              <a:tr h="348153">
                <a:tc gridSpan="7">
                  <a:txBody>
                    <a:bodyPr/>
                    <a:lstStyle/>
                    <a:p>
                      <a:pPr marL="0" marR="0">
                        <a:lnSpc>
                          <a:spcPct val="115000"/>
                        </a:lnSpc>
                        <a:spcBef>
                          <a:spcPts val="0"/>
                        </a:spcBef>
                        <a:spcAft>
                          <a:spcPts val="1000"/>
                        </a:spcAft>
                      </a:pPr>
                      <a:r>
                        <a:rPr lang="en-US" sz="1000" b="1" dirty="0">
                          <a:solidFill>
                            <a:srgbClr val="004080"/>
                          </a:solidFill>
                          <a:latin typeface="Verdana"/>
                          <a:ea typeface="Times New Roman"/>
                          <a:cs typeface="Times New Roman"/>
                        </a:rPr>
                        <a:t>CBS News/New York Times Poll</a:t>
                      </a:r>
                      <a:r>
                        <a:rPr lang="en-US" sz="1000" dirty="0">
                          <a:solidFill>
                            <a:srgbClr val="004080"/>
                          </a:solidFill>
                          <a:latin typeface="Verdana"/>
                          <a:ea typeface="Times New Roman"/>
                          <a:cs typeface="Times New Roman"/>
                        </a:rPr>
                        <a:t>. Sept. 8-12, 2012. N=1,301 adults nationwide. Margin of error ± 3.</a:t>
                      </a:r>
                      <a:endParaRPr lang="en-US" sz="1000" dirty="0">
                        <a:latin typeface="Calibri"/>
                        <a:ea typeface="Calibri"/>
                        <a:cs typeface="Times New Roman"/>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1372">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endParaRPr lang="en-US" sz="700" dirty="0">
                        <a:latin typeface="Calibri"/>
                        <a:cs typeface="Times New Roman"/>
                      </a:endParaRPr>
                    </a:p>
                  </a:txBody>
                  <a:tcPr marL="0" marR="0" marT="0" marB="0" anchor="ctr">
                    <a:lnL>
                      <a:noFill/>
                    </a:lnL>
                    <a:lnR>
                      <a:noFill/>
                    </a:lnR>
                    <a:lnT>
                      <a:noFill/>
                    </a:lnT>
                    <a:lnB>
                      <a:noFill/>
                    </a:lnB>
                  </a:tcPr>
                </a:tc>
                <a:tc>
                  <a:txBody>
                    <a:bodyPr/>
                    <a:lstStyle/>
                    <a:p>
                      <a:endParaRPr lang="en-US" sz="700" dirty="0">
                        <a:latin typeface="Calibri"/>
                        <a:cs typeface="Times New Roman"/>
                      </a:endParaRPr>
                    </a:p>
                  </a:txBody>
                  <a:tcPr marL="0" marR="0" marT="0" marB="0" anchor="ctr">
                    <a:lnL>
                      <a:noFill/>
                    </a:lnL>
                    <a:lnR>
                      <a:noFill/>
                    </a:lnR>
                    <a:lnT>
                      <a:noFill/>
                    </a:lnT>
                    <a:lnB>
                      <a:noFill/>
                    </a:lnB>
                  </a:tcPr>
                </a:tc>
                <a:tc>
                  <a:txBody>
                    <a:bodyPr/>
                    <a:lstStyle/>
                    <a:p>
                      <a:endParaRPr lang="en-US" sz="700" dirty="0">
                        <a:latin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endParaRPr lang="en-US" sz="700" dirty="0">
                        <a:latin typeface="Calibri"/>
                        <a:cs typeface="Times New Roman"/>
                      </a:endParaRPr>
                    </a:p>
                  </a:txBody>
                  <a:tcPr marL="0" marR="0" marT="0" marB="0" anchor="ctr">
                    <a:lnL>
                      <a:noFill/>
                    </a:lnL>
                    <a:lnR>
                      <a:noFill/>
                    </a:lnR>
                    <a:lnT>
                      <a:noFill/>
                    </a:lnT>
                    <a:lnB>
                      <a:noFill/>
                    </a:lnB>
                  </a:tcPr>
                </a:tc>
              </a:tr>
              <a:tr h="531825">
                <a:tc gridSpan="7">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"Which of these comes closest to your view? Abortion should be generally available to those who want it. OR, Abortion should be available, but under stricter limits than it is now. OR, Abortion should not be permitted."</a:t>
                      </a:r>
                      <a:endParaRPr lang="en-US" sz="1000" b="1" dirty="0">
                        <a:latin typeface="Calibri"/>
                        <a:ea typeface="Calibri"/>
                        <a:cs typeface="Times New Roman"/>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54152">
                <a:tc gridSpan="7">
                  <a:txBody>
                    <a:bodyPr/>
                    <a:lstStyle/>
                    <a:p>
                      <a:endParaRPr lang="en-US" sz="1000" b="1" dirty="0">
                        <a:latin typeface="Calibri"/>
                        <a:cs typeface="Times New Roman"/>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709100">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endParaRPr lang="en-US" sz="1000" b="1" dirty="0">
                        <a:latin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Generally</a:t>
                      </a:r>
                      <a:br>
                        <a:rPr lang="en-US" sz="1000" b="1">
                          <a:solidFill>
                            <a:srgbClr val="666666"/>
                          </a:solidFill>
                          <a:latin typeface="Verdana"/>
                          <a:ea typeface="Times New Roman"/>
                          <a:cs typeface="Times New Roman"/>
                        </a:rPr>
                      </a:br>
                      <a:r>
                        <a:rPr lang="en-US" sz="1000" b="1">
                          <a:solidFill>
                            <a:srgbClr val="666666"/>
                          </a:solidFill>
                          <a:latin typeface="Verdana"/>
                          <a:ea typeface="Times New Roman"/>
                          <a:cs typeface="Times New Roman"/>
                        </a:rPr>
                        <a:t>available</a:t>
                      </a:r>
                      <a:endParaRPr lang="en-US" sz="1000" b="1">
                        <a:latin typeface="Calibri"/>
                        <a:ea typeface="Calibri"/>
                        <a:cs typeface="Times New Roman"/>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Available</a:t>
                      </a:r>
                      <a:br>
                        <a:rPr lang="en-US" sz="1000" b="1">
                          <a:solidFill>
                            <a:srgbClr val="666666"/>
                          </a:solidFill>
                          <a:latin typeface="Verdana"/>
                          <a:ea typeface="Times New Roman"/>
                          <a:cs typeface="Times New Roman"/>
                        </a:rPr>
                      </a:br>
                      <a:r>
                        <a:rPr lang="en-US" sz="1000" b="1">
                          <a:solidFill>
                            <a:srgbClr val="666666"/>
                          </a:solidFill>
                          <a:latin typeface="Verdana"/>
                          <a:ea typeface="Times New Roman"/>
                          <a:cs typeface="Times New Roman"/>
                        </a:rPr>
                        <a:t>under</a:t>
                      </a:r>
                      <a:br>
                        <a:rPr lang="en-US" sz="1000" b="1">
                          <a:solidFill>
                            <a:srgbClr val="666666"/>
                          </a:solidFill>
                          <a:latin typeface="Verdana"/>
                          <a:ea typeface="Times New Roman"/>
                          <a:cs typeface="Times New Roman"/>
                        </a:rPr>
                      </a:br>
                      <a:r>
                        <a:rPr lang="en-US" sz="1000" b="1">
                          <a:solidFill>
                            <a:srgbClr val="666666"/>
                          </a:solidFill>
                          <a:latin typeface="Verdana"/>
                          <a:ea typeface="Times New Roman"/>
                          <a:cs typeface="Times New Roman"/>
                        </a:rPr>
                        <a:t>stricter limits</a:t>
                      </a:r>
                      <a:endParaRPr lang="en-US" sz="1000" b="1">
                        <a:latin typeface="Calibri"/>
                        <a:ea typeface="Calibri"/>
                        <a:cs typeface="Times New Roman"/>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Not</a:t>
                      </a:r>
                      <a:br>
                        <a:rPr lang="en-US" sz="1000" b="1">
                          <a:solidFill>
                            <a:srgbClr val="666666"/>
                          </a:solidFill>
                          <a:latin typeface="Verdana"/>
                          <a:ea typeface="Times New Roman"/>
                          <a:cs typeface="Times New Roman"/>
                        </a:rPr>
                      </a:br>
                      <a:r>
                        <a:rPr lang="en-US" sz="1000" b="1">
                          <a:solidFill>
                            <a:srgbClr val="666666"/>
                          </a:solidFill>
                          <a:latin typeface="Verdana"/>
                          <a:ea typeface="Times New Roman"/>
                          <a:cs typeface="Times New Roman"/>
                        </a:rPr>
                        <a:t>permitted</a:t>
                      </a:r>
                      <a:endParaRPr lang="en-US" sz="1000" b="1">
                        <a:latin typeface="Calibri"/>
                        <a:ea typeface="Calibri"/>
                        <a:cs typeface="Times New Roman"/>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Unsure</a:t>
                      </a:r>
                      <a:endParaRPr lang="en-US" sz="1000" b="1">
                        <a:latin typeface="Calibri"/>
                        <a:ea typeface="Calibri"/>
                        <a:cs typeface="Times New Roman"/>
                      </a:endParaRPr>
                    </a:p>
                  </a:txBody>
                  <a:tcPr marL="0" marR="0" marT="0" marB="0" anchor="b">
                    <a:lnL>
                      <a:noFill/>
                    </a:lnL>
                    <a:lnR>
                      <a:noFill/>
                    </a:lnR>
                    <a:lnT>
                      <a:noFill/>
                    </a:lnT>
                    <a:lnB>
                      <a:noFill/>
                    </a:lnB>
                  </a:tcPr>
                </a:tc>
                <a:tc>
                  <a:txBody>
                    <a:bodyPr/>
                    <a:lstStyle/>
                    <a:p>
                      <a:endParaRPr lang="en-US" sz="700">
                        <a:latin typeface="Calibri"/>
                        <a:cs typeface="Times New Roman"/>
                      </a:endParaRPr>
                    </a:p>
                  </a:txBody>
                  <a:tcPr marL="0" marR="0" marT="0" marB="0" anchor="b">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endParaRPr lang="en-US" sz="1000" b="1" dirty="0">
                        <a:latin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ctr">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9/8-12/12</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42</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35</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20</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b">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1/12-17/12</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37</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37</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23</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4</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b">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9/10-15/11</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31</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42</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23</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4</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b">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12/17-20/10</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36</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40</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20</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4</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b">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8/20-24/10</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36</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39</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23</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b">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4/5-12/10</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36</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38</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23</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b">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11/13-16/09</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34</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40</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23</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b">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10/5-8/09</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41</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35</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20</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4</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b">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6/12-16/09</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36</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41</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21</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b">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9/12-16/08</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37</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42</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19</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b">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8/15-20/08</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34</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39</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24</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b">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12/5-9/07</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36</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43</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18</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b">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9/4-9/07</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34</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39</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25</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b">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7/9-17/07</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41</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34</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22</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b">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5/18-23/07</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39</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37</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21</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ctr">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3/7-11/07</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34</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41</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23</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b">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1/20-25/06</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38</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39</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21</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ctr">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12/2-6/05</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38</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39</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20</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b">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4/13-16/05</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36</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38</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24</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ctr">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3/21-22/05</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35</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37</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25</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b">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2/24-28/05</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35</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40</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23</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ctr">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1/14-18/05</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36</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35</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26</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b">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11/04</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34</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44</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21</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1</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ctr">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7/04</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34</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42</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22</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a:solidFill>
                            <a:srgbClr val="666666"/>
                          </a:solidFill>
                          <a:latin typeface="Verdana"/>
                          <a:ea typeface="Times New Roman"/>
                          <a:cs typeface="Times New Roman"/>
                        </a:rPr>
                        <a:t>2</a:t>
                      </a:r>
                      <a:endParaRPr lang="en-US" sz="1000" b="1">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ctr">
                    <a:lnL>
                      <a:noFill/>
                    </a:lnL>
                    <a:lnR>
                      <a:noFill/>
                    </a:lnR>
                    <a:lnT>
                      <a:noFill/>
                    </a:lnT>
                    <a:lnB>
                      <a:noFill/>
                    </a:lnB>
                  </a:tcPr>
                </a:tc>
              </a:tr>
              <a:tr h="177275">
                <a:tc>
                  <a:txBody>
                    <a:bodyPr/>
                    <a:lstStyle/>
                    <a:p>
                      <a:endParaRPr lang="en-US" sz="7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000" b="1" dirty="0">
                          <a:solidFill>
                            <a:srgbClr val="666666"/>
                          </a:solidFill>
                          <a:latin typeface="Verdana"/>
                          <a:ea typeface="Times New Roman"/>
                          <a:cs typeface="Times New Roman"/>
                        </a:rPr>
                        <a:t>1/03</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dirty="0">
                          <a:solidFill>
                            <a:srgbClr val="666666"/>
                          </a:solidFill>
                          <a:latin typeface="Verdana"/>
                          <a:ea typeface="Times New Roman"/>
                          <a:cs typeface="Times New Roman"/>
                        </a:rPr>
                        <a:t>39</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dirty="0">
                          <a:solidFill>
                            <a:srgbClr val="666666"/>
                          </a:solidFill>
                          <a:latin typeface="Verdana"/>
                          <a:ea typeface="Times New Roman"/>
                          <a:cs typeface="Times New Roman"/>
                        </a:rPr>
                        <a:t>38</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dirty="0">
                          <a:solidFill>
                            <a:srgbClr val="666666"/>
                          </a:solidFill>
                          <a:latin typeface="Verdana"/>
                          <a:ea typeface="Times New Roman"/>
                          <a:cs typeface="Times New Roman"/>
                        </a:rPr>
                        <a:t>22</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000" b="1" dirty="0">
                          <a:solidFill>
                            <a:srgbClr val="666666"/>
                          </a:solidFill>
                          <a:latin typeface="Verdana"/>
                          <a:ea typeface="Times New Roman"/>
                          <a:cs typeface="Times New Roman"/>
                        </a:rPr>
                        <a:t>1</a:t>
                      </a:r>
                      <a:endParaRPr lang="en-US" sz="1000" b="1" dirty="0">
                        <a:latin typeface="Calibri"/>
                        <a:ea typeface="Calibri"/>
                        <a:cs typeface="Times New Roman"/>
                      </a:endParaRPr>
                    </a:p>
                  </a:txBody>
                  <a:tcPr marL="0" marR="0" marT="0" marB="0" anchor="ctr">
                    <a:lnL>
                      <a:noFill/>
                    </a:lnL>
                    <a:lnR>
                      <a:noFill/>
                    </a:lnR>
                    <a:lnT>
                      <a:noFill/>
                    </a:lnT>
                    <a:lnB>
                      <a:noFill/>
                    </a:lnB>
                  </a:tcPr>
                </a:tc>
                <a:tc>
                  <a:txBody>
                    <a:bodyPr/>
                    <a:lstStyle/>
                    <a:p>
                      <a:endParaRPr lang="en-US" sz="700">
                        <a:latin typeface="Calibri"/>
                        <a:cs typeface="Times New Roman"/>
                      </a:endParaRPr>
                    </a:p>
                  </a:txBody>
                  <a:tcPr marL="0" marR="0" marT="0" marB="0" anchor="ctr">
                    <a:lnL>
                      <a:noFill/>
                    </a:lnL>
                    <a:lnR>
                      <a:noFill/>
                    </a:lnR>
                    <a:lnT>
                      <a:noFill/>
                    </a:lnT>
                    <a:lnB>
                      <a:noFill/>
                    </a:lnB>
                  </a:tcPr>
                </a:tc>
              </a:tr>
              <a:tr h="198944">
                <a:tc gridSpan="7">
                  <a:txBody>
                    <a:bodyPr/>
                    <a:lstStyle/>
                    <a:p>
                      <a:pPr marL="0" marR="0" algn="ctr">
                        <a:lnSpc>
                          <a:spcPct val="115000"/>
                        </a:lnSpc>
                        <a:spcBef>
                          <a:spcPts val="0"/>
                        </a:spcBef>
                        <a:spcAft>
                          <a:spcPts val="0"/>
                        </a:spcAft>
                      </a:pPr>
                      <a:endParaRPr lang="en-US" sz="800" dirty="0">
                        <a:latin typeface="Times New Roman"/>
                        <a:ea typeface="Times New Roman"/>
                        <a:cs typeface="Times New Roman"/>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1025" name="Rectangle 1"/>
          <p:cNvSpPr>
            <a:spLocks noChangeArrowheads="1"/>
          </p:cNvSpPr>
          <p:nvPr/>
        </p:nvSpPr>
        <p:spPr bwMode="auto">
          <a:xfrm>
            <a:off x="0" y="-2286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 y="838201"/>
          <a:ext cx="8686800" cy="5181598"/>
        </p:xfrm>
        <a:graphic>
          <a:graphicData uri="http://schemas.openxmlformats.org/drawingml/2006/table">
            <a:tbl>
              <a:tblPr/>
              <a:tblGrid>
                <a:gridCol w="272235"/>
                <a:gridCol w="1781909"/>
                <a:gridCol w="1324056"/>
                <a:gridCol w="1324056"/>
                <a:gridCol w="1324056"/>
                <a:gridCol w="1324056"/>
                <a:gridCol w="1336432"/>
              </a:tblGrid>
              <a:tr h="662513">
                <a:tc gridSpan="7">
                  <a:txBody>
                    <a:bodyPr/>
                    <a:lstStyle/>
                    <a:p>
                      <a:pPr marL="0" marR="0">
                        <a:lnSpc>
                          <a:spcPct val="115000"/>
                        </a:lnSpc>
                        <a:spcBef>
                          <a:spcPts val="0"/>
                        </a:spcBef>
                        <a:spcAft>
                          <a:spcPts val="1000"/>
                        </a:spcAft>
                      </a:pPr>
                      <a:r>
                        <a:rPr lang="en-US" sz="1600" b="1" dirty="0">
                          <a:solidFill>
                            <a:srgbClr val="004080"/>
                          </a:solidFill>
                          <a:latin typeface="Verdana"/>
                          <a:ea typeface="Times New Roman"/>
                          <a:cs typeface="Times New Roman"/>
                        </a:rPr>
                        <a:t>Washington Post/Kaiser Family Foundation Poll. July 25-Aug. 5, 2012. N=3,130 adults nationwide. Margin of error ± 2.</a:t>
                      </a:r>
                      <a:endParaRPr lang="en-US" sz="1600" b="1" dirty="0">
                        <a:latin typeface="Calibri"/>
                        <a:ea typeface="Calibri"/>
                        <a:cs typeface="Times New Roman"/>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8048">
                <a:tc>
                  <a:txBody>
                    <a:bodyPr/>
                    <a:lstStyle/>
                    <a:p>
                      <a:endParaRPr lang="en-US" sz="900">
                        <a:latin typeface="Calibri"/>
                        <a:cs typeface="Times New Roman"/>
                      </a:endParaRPr>
                    </a:p>
                  </a:txBody>
                  <a:tcPr marL="0" marR="0" marT="0" marB="0" anchor="ctr">
                    <a:lnL>
                      <a:noFill/>
                    </a:lnL>
                    <a:lnR>
                      <a:noFill/>
                    </a:lnR>
                    <a:lnT>
                      <a:noFill/>
                    </a:lnT>
                    <a:lnB>
                      <a:noFill/>
                    </a:lnB>
                  </a:tcPr>
                </a:tc>
                <a:tc>
                  <a:txBody>
                    <a:bodyPr/>
                    <a:lstStyle/>
                    <a:p>
                      <a:endParaRPr lang="en-US" sz="1600" b="1" dirty="0">
                        <a:latin typeface="Calibri"/>
                        <a:cs typeface="Times New Roman"/>
                      </a:endParaRPr>
                    </a:p>
                  </a:txBody>
                  <a:tcPr marL="0" marR="0" marT="0" marB="0" anchor="ctr">
                    <a:lnL>
                      <a:noFill/>
                    </a:lnL>
                    <a:lnR>
                      <a:noFill/>
                    </a:lnR>
                    <a:lnT>
                      <a:noFill/>
                    </a:lnT>
                    <a:lnB>
                      <a:noFill/>
                    </a:lnB>
                  </a:tcPr>
                </a:tc>
                <a:tc>
                  <a:txBody>
                    <a:bodyPr/>
                    <a:lstStyle/>
                    <a:p>
                      <a:endParaRPr lang="en-US" sz="1600" b="1">
                        <a:latin typeface="Calibri"/>
                        <a:cs typeface="Times New Roman"/>
                      </a:endParaRPr>
                    </a:p>
                  </a:txBody>
                  <a:tcPr marL="0" marR="0" marT="0" marB="0" anchor="ctr">
                    <a:lnL>
                      <a:noFill/>
                    </a:lnL>
                    <a:lnR>
                      <a:noFill/>
                    </a:lnR>
                    <a:lnT>
                      <a:noFill/>
                    </a:lnT>
                    <a:lnB>
                      <a:noFill/>
                    </a:lnB>
                  </a:tcPr>
                </a:tc>
                <a:tc>
                  <a:txBody>
                    <a:bodyPr/>
                    <a:lstStyle/>
                    <a:p>
                      <a:endParaRPr lang="en-US" sz="1600" b="1">
                        <a:latin typeface="Calibri"/>
                        <a:cs typeface="Times New Roman"/>
                      </a:endParaRPr>
                    </a:p>
                  </a:txBody>
                  <a:tcPr marL="0" marR="0" marT="0" marB="0" anchor="ctr">
                    <a:lnL>
                      <a:noFill/>
                    </a:lnL>
                    <a:lnR>
                      <a:noFill/>
                    </a:lnR>
                    <a:lnT>
                      <a:noFill/>
                    </a:lnT>
                    <a:lnB>
                      <a:noFill/>
                    </a:lnB>
                  </a:tcPr>
                </a:tc>
                <a:tc>
                  <a:txBody>
                    <a:bodyPr/>
                    <a:lstStyle/>
                    <a:p>
                      <a:endParaRPr lang="en-US" sz="1600" b="1">
                        <a:latin typeface="Calibri"/>
                        <a:cs typeface="Times New Roman"/>
                      </a:endParaRPr>
                    </a:p>
                  </a:txBody>
                  <a:tcPr marL="0" marR="0" marT="0" marB="0" anchor="ctr">
                    <a:lnL>
                      <a:noFill/>
                    </a:lnL>
                    <a:lnR>
                      <a:noFill/>
                    </a:lnR>
                    <a:lnT>
                      <a:noFill/>
                    </a:lnT>
                    <a:lnB>
                      <a:noFill/>
                    </a:lnB>
                  </a:tcPr>
                </a:tc>
                <a:tc>
                  <a:txBody>
                    <a:bodyPr/>
                    <a:lstStyle/>
                    <a:p>
                      <a:endParaRPr lang="en-US" sz="1600" b="1">
                        <a:latin typeface="Calibri"/>
                        <a:cs typeface="Times New Roman"/>
                      </a:endParaRPr>
                    </a:p>
                  </a:txBody>
                  <a:tcPr marL="0" marR="0" marT="0" marB="0" anchor="ctr">
                    <a:lnL>
                      <a:noFill/>
                    </a:lnL>
                    <a:lnR>
                      <a:noFill/>
                    </a:lnR>
                    <a:lnT>
                      <a:noFill/>
                    </a:lnT>
                    <a:lnB>
                      <a:noFill/>
                    </a:lnB>
                  </a:tcPr>
                </a:tc>
                <a:tc>
                  <a:txBody>
                    <a:bodyPr/>
                    <a:lstStyle/>
                    <a:p>
                      <a:endParaRPr lang="en-US" sz="1600" b="1">
                        <a:latin typeface="Calibri"/>
                        <a:cs typeface="Times New Roman"/>
                      </a:endParaRPr>
                    </a:p>
                  </a:txBody>
                  <a:tcPr marL="0" marR="0" marT="0" marB="0" anchor="ctr">
                    <a:lnL>
                      <a:noFill/>
                    </a:lnL>
                    <a:lnR>
                      <a:noFill/>
                    </a:lnR>
                    <a:lnT>
                      <a:noFill/>
                    </a:lnT>
                    <a:lnB>
                      <a:noFill/>
                    </a:lnB>
                  </a:tcPr>
                </a:tc>
              </a:tr>
              <a:tr h="662513">
                <a:tc gridSpan="7">
                  <a:txBody>
                    <a:bodyPr/>
                    <a:lstStyle/>
                    <a:p>
                      <a:pPr marL="0" marR="0">
                        <a:lnSpc>
                          <a:spcPct val="115000"/>
                        </a:lnSpc>
                        <a:spcBef>
                          <a:spcPts val="0"/>
                        </a:spcBef>
                        <a:spcAft>
                          <a:spcPts val="1000"/>
                        </a:spcAft>
                      </a:pPr>
                      <a:r>
                        <a:rPr lang="en-US" sz="1600" b="1" dirty="0">
                          <a:solidFill>
                            <a:srgbClr val="666666"/>
                          </a:solidFill>
                          <a:latin typeface="Verdana"/>
                          <a:ea typeface="Times New Roman"/>
                          <a:cs typeface="Times New Roman"/>
                        </a:rPr>
                        <a:t>"Do you think abortion should be legal in all cases, legal in most cases, illegal in most cases, or illegal in all cases?"</a:t>
                      </a:r>
                      <a:endParaRPr lang="en-US" sz="1600" b="1" dirty="0">
                        <a:latin typeface="Calibri"/>
                        <a:ea typeface="Calibri"/>
                        <a:cs typeface="Times New Roman"/>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88048">
                <a:tc gridSpan="7">
                  <a:txBody>
                    <a:bodyPr/>
                    <a:lstStyle/>
                    <a:p>
                      <a:endParaRPr lang="en-US" sz="1600" b="1" dirty="0">
                        <a:latin typeface="Calibri"/>
                        <a:cs typeface="Times New Roman"/>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96261">
                <a:tc>
                  <a:txBody>
                    <a:bodyPr/>
                    <a:lstStyle/>
                    <a:p>
                      <a:endParaRPr lang="en-US" sz="900">
                        <a:latin typeface="Calibri"/>
                        <a:cs typeface="Times New Roman"/>
                      </a:endParaRPr>
                    </a:p>
                  </a:txBody>
                  <a:tcPr marL="0" marR="0" marT="0" marB="0" anchor="ctr">
                    <a:lnL>
                      <a:noFill/>
                    </a:lnL>
                    <a:lnR>
                      <a:noFill/>
                    </a:lnR>
                    <a:lnT>
                      <a:noFill/>
                    </a:lnT>
                    <a:lnB>
                      <a:noFill/>
                    </a:lnB>
                  </a:tcPr>
                </a:tc>
                <a:tc>
                  <a:txBody>
                    <a:bodyPr/>
                    <a:lstStyle/>
                    <a:p>
                      <a:endParaRPr lang="en-US" sz="1600" b="1" dirty="0">
                        <a:latin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Legal in</a:t>
                      </a:r>
                      <a:br>
                        <a:rPr lang="en-US" sz="1600" b="1">
                          <a:solidFill>
                            <a:srgbClr val="666666"/>
                          </a:solidFill>
                          <a:latin typeface="Verdana"/>
                          <a:ea typeface="Times New Roman"/>
                          <a:cs typeface="Times New Roman"/>
                        </a:rPr>
                      </a:br>
                      <a:r>
                        <a:rPr lang="en-US" sz="1600" b="1">
                          <a:solidFill>
                            <a:srgbClr val="666666"/>
                          </a:solidFill>
                          <a:latin typeface="Verdana"/>
                          <a:ea typeface="Times New Roman"/>
                          <a:cs typeface="Times New Roman"/>
                        </a:rPr>
                        <a:t>all cases</a:t>
                      </a:r>
                      <a:endParaRPr lang="en-US" sz="1600" b="1">
                        <a:latin typeface="Calibri"/>
                        <a:ea typeface="Calibri"/>
                        <a:cs typeface="Times New Roman"/>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Legal in</a:t>
                      </a:r>
                      <a:br>
                        <a:rPr lang="en-US" sz="1600" b="1">
                          <a:solidFill>
                            <a:srgbClr val="666666"/>
                          </a:solidFill>
                          <a:latin typeface="Verdana"/>
                          <a:ea typeface="Times New Roman"/>
                          <a:cs typeface="Times New Roman"/>
                        </a:rPr>
                      </a:br>
                      <a:r>
                        <a:rPr lang="en-US" sz="1600" b="1">
                          <a:solidFill>
                            <a:srgbClr val="666666"/>
                          </a:solidFill>
                          <a:latin typeface="Verdana"/>
                          <a:ea typeface="Times New Roman"/>
                          <a:cs typeface="Times New Roman"/>
                        </a:rPr>
                        <a:t>most cases</a:t>
                      </a:r>
                      <a:endParaRPr lang="en-US" sz="1600" b="1">
                        <a:latin typeface="Calibri"/>
                        <a:ea typeface="Calibri"/>
                        <a:cs typeface="Times New Roman"/>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Illegal in</a:t>
                      </a:r>
                      <a:br>
                        <a:rPr lang="en-US" sz="1600" b="1">
                          <a:solidFill>
                            <a:srgbClr val="666666"/>
                          </a:solidFill>
                          <a:latin typeface="Verdana"/>
                          <a:ea typeface="Times New Roman"/>
                          <a:cs typeface="Times New Roman"/>
                        </a:rPr>
                      </a:br>
                      <a:r>
                        <a:rPr lang="en-US" sz="1600" b="1">
                          <a:solidFill>
                            <a:srgbClr val="666666"/>
                          </a:solidFill>
                          <a:latin typeface="Verdana"/>
                          <a:ea typeface="Times New Roman"/>
                          <a:cs typeface="Times New Roman"/>
                        </a:rPr>
                        <a:t>most cases</a:t>
                      </a:r>
                      <a:endParaRPr lang="en-US" sz="1600" b="1">
                        <a:latin typeface="Calibri"/>
                        <a:ea typeface="Calibri"/>
                        <a:cs typeface="Times New Roman"/>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Illegal in</a:t>
                      </a:r>
                      <a:br>
                        <a:rPr lang="en-US" sz="1600" b="1">
                          <a:solidFill>
                            <a:srgbClr val="666666"/>
                          </a:solidFill>
                          <a:latin typeface="Verdana"/>
                          <a:ea typeface="Times New Roman"/>
                          <a:cs typeface="Times New Roman"/>
                        </a:rPr>
                      </a:br>
                      <a:r>
                        <a:rPr lang="en-US" sz="1600" b="1">
                          <a:solidFill>
                            <a:srgbClr val="666666"/>
                          </a:solidFill>
                          <a:latin typeface="Verdana"/>
                          <a:ea typeface="Times New Roman"/>
                          <a:cs typeface="Times New Roman"/>
                        </a:rPr>
                        <a:t>all cases</a:t>
                      </a:r>
                      <a:endParaRPr lang="en-US" sz="1600" b="1">
                        <a:latin typeface="Calibri"/>
                        <a:ea typeface="Calibri"/>
                        <a:cs typeface="Times New Roman"/>
                      </a:endParaRPr>
                    </a:p>
                  </a:txBody>
                  <a:tcPr marL="0" marR="0" marT="0" marB="0" anchor="b">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Unsure</a:t>
                      </a:r>
                      <a:endParaRPr lang="en-US" sz="1600" b="1">
                        <a:latin typeface="Calibri"/>
                        <a:ea typeface="Calibri"/>
                        <a:cs typeface="Times New Roman"/>
                      </a:endParaRPr>
                    </a:p>
                  </a:txBody>
                  <a:tcPr marL="0" marR="0" marT="0" marB="0" anchor="b">
                    <a:lnL>
                      <a:noFill/>
                    </a:lnL>
                    <a:lnR>
                      <a:noFill/>
                    </a:lnR>
                    <a:lnT>
                      <a:noFill/>
                    </a:lnT>
                    <a:lnB>
                      <a:noFill/>
                    </a:lnB>
                  </a:tcPr>
                </a:tc>
              </a:tr>
              <a:tr h="298131">
                <a:tc>
                  <a:txBody>
                    <a:bodyPr/>
                    <a:lstStyle/>
                    <a:p>
                      <a:endParaRPr lang="en-US" sz="900">
                        <a:latin typeface="Calibri"/>
                        <a:cs typeface="Times New Roman"/>
                      </a:endParaRPr>
                    </a:p>
                  </a:txBody>
                  <a:tcPr marL="0" marR="0" marT="0" marB="0" anchor="ctr">
                    <a:lnL>
                      <a:noFill/>
                    </a:lnL>
                    <a:lnR>
                      <a:noFill/>
                    </a:lnR>
                    <a:lnT>
                      <a:noFill/>
                    </a:lnT>
                    <a:lnB>
                      <a:noFill/>
                    </a:lnB>
                  </a:tcPr>
                </a:tc>
                <a:tc>
                  <a:txBody>
                    <a:bodyPr/>
                    <a:lstStyle/>
                    <a:p>
                      <a:endParaRPr lang="en-US" sz="1600" b="1" dirty="0">
                        <a:latin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a:t>
                      </a:r>
                      <a:endParaRPr lang="en-US" sz="1600" b="1">
                        <a:latin typeface="Calibri"/>
                        <a:ea typeface="Calibri"/>
                        <a:cs typeface="Times New Roman"/>
                      </a:endParaRPr>
                    </a:p>
                  </a:txBody>
                  <a:tcPr marL="0" marR="0" marT="0" marB="0" anchor="ctr">
                    <a:lnL>
                      <a:noFill/>
                    </a:lnL>
                    <a:lnR>
                      <a:noFill/>
                    </a:lnR>
                    <a:lnT>
                      <a:noFill/>
                    </a:lnT>
                    <a:lnB>
                      <a:noFill/>
                    </a:lnB>
                  </a:tcPr>
                </a:tc>
              </a:tr>
              <a:tr h="331257">
                <a:tc>
                  <a:txBody>
                    <a:bodyPr/>
                    <a:lstStyle/>
                    <a:p>
                      <a:endParaRPr lang="en-US" sz="9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600" b="1" dirty="0">
                          <a:solidFill>
                            <a:srgbClr val="666666"/>
                          </a:solidFill>
                          <a:latin typeface="Verdana"/>
                          <a:ea typeface="Times New Roman"/>
                          <a:cs typeface="Times New Roman"/>
                        </a:rPr>
                        <a:t>7/25 - 8/5/12</a:t>
                      </a:r>
                      <a:endParaRPr lang="en-US" sz="16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19</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36</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25</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17</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3</a:t>
                      </a:r>
                      <a:endParaRPr lang="en-US" sz="1600" b="1">
                        <a:latin typeface="Calibri"/>
                        <a:ea typeface="Calibri"/>
                        <a:cs typeface="Times New Roman"/>
                      </a:endParaRPr>
                    </a:p>
                  </a:txBody>
                  <a:tcPr marL="0" marR="0" marT="0" marB="0" anchor="ctr">
                    <a:lnL>
                      <a:noFill/>
                    </a:lnL>
                    <a:lnR>
                      <a:noFill/>
                    </a:lnR>
                    <a:lnT>
                      <a:noFill/>
                    </a:lnT>
                    <a:lnB>
                      <a:noFill/>
                    </a:lnB>
                  </a:tcPr>
                </a:tc>
              </a:tr>
              <a:tr h="331257">
                <a:tc>
                  <a:txBody>
                    <a:bodyPr/>
                    <a:lstStyle/>
                    <a:p>
                      <a:endParaRPr lang="en-US" sz="9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600" b="1" dirty="0">
                          <a:solidFill>
                            <a:srgbClr val="666666"/>
                          </a:solidFill>
                          <a:latin typeface="Verdana"/>
                          <a:ea typeface="Times New Roman"/>
                          <a:cs typeface="Times New Roman"/>
                        </a:rPr>
                        <a:t>3/7-10/12</a:t>
                      </a:r>
                      <a:endParaRPr lang="en-US" sz="16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21</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33</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25</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17</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3</a:t>
                      </a:r>
                      <a:endParaRPr lang="en-US" sz="1600" b="1">
                        <a:latin typeface="Calibri"/>
                        <a:ea typeface="Calibri"/>
                        <a:cs typeface="Times New Roman"/>
                      </a:endParaRPr>
                    </a:p>
                  </a:txBody>
                  <a:tcPr marL="0" marR="0" marT="0" marB="0" anchor="ctr">
                    <a:lnL>
                      <a:noFill/>
                    </a:lnL>
                    <a:lnR>
                      <a:noFill/>
                    </a:lnR>
                    <a:lnT>
                      <a:noFill/>
                    </a:lnT>
                    <a:lnB>
                      <a:noFill/>
                    </a:lnB>
                  </a:tcPr>
                </a:tc>
              </a:tr>
              <a:tr h="331257">
                <a:tc>
                  <a:txBody>
                    <a:bodyPr/>
                    <a:lstStyle/>
                    <a:p>
                      <a:endParaRPr lang="en-US" sz="9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600" b="1" dirty="0">
                          <a:solidFill>
                            <a:srgbClr val="666666"/>
                          </a:solidFill>
                          <a:latin typeface="Verdana"/>
                          <a:ea typeface="Times New Roman"/>
                          <a:cs typeface="Times New Roman"/>
                        </a:rPr>
                        <a:t>7/14-17/11</a:t>
                      </a:r>
                      <a:endParaRPr lang="en-US" sz="16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19</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35</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30</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15</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2</a:t>
                      </a:r>
                      <a:endParaRPr lang="en-US" sz="1600" b="1">
                        <a:latin typeface="Calibri"/>
                        <a:ea typeface="Calibri"/>
                        <a:cs typeface="Times New Roman"/>
                      </a:endParaRPr>
                    </a:p>
                  </a:txBody>
                  <a:tcPr marL="0" marR="0" marT="0" marB="0" anchor="ctr">
                    <a:lnL>
                      <a:noFill/>
                    </a:lnL>
                    <a:lnR>
                      <a:noFill/>
                    </a:lnR>
                    <a:lnT>
                      <a:noFill/>
                    </a:lnT>
                    <a:lnB>
                      <a:noFill/>
                    </a:lnB>
                  </a:tcPr>
                </a:tc>
              </a:tr>
              <a:tr h="331257">
                <a:tc>
                  <a:txBody>
                    <a:bodyPr/>
                    <a:lstStyle/>
                    <a:p>
                      <a:endParaRPr lang="en-US" sz="9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600" b="1" dirty="0">
                          <a:solidFill>
                            <a:srgbClr val="666666"/>
                          </a:solidFill>
                          <a:latin typeface="Verdana"/>
                          <a:ea typeface="Times New Roman"/>
                          <a:cs typeface="Times New Roman"/>
                        </a:rPr>
                        <a:t>3/23-26/10</a:t>
                      </a:r>
                      <a:endParaRPr lang="en-US" sz="16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17</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35</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27</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18</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2</a:t>
                      </a:r>
                      <a:endParaRPr lang="en-US" sz="1600" b="1">
                        <a:latin typeface="Calibri"/>
                        <a:ea typeface="Calibri"/>
                        <a:cs typeface="Times New Roman"/>
                      </a:endParaRPr>
                    </a:p>
                  </a:txBody>
                  <a:tcPr marL="0" marR="0" marT="0" marB="0" anchor="ctr">
                    <a:lnL>
                      <a:noFill/>
                    </a:lnL>
                    <a:lnR>
                      <a:noFill/>
                    </a:lnR>
                    <a:lnT>
                      <a:noFill/>
                    </a:lnT>
                    <a:lnB>
                      <a:noFill/>
                    </a:lnB>
                  </a:tcPr>
                </a:tc>
              </a:tr>
              <a:tr h="331257">
                <a:tc>
                  <a:txBody>
                    <a:bodyPr/>
                    <a:lstStyle/>
                    <a:p>
                      <a:endParaRPr lang="en-US" sz="9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600" b="1" dirty="0">
                          <a:solidFill>
                            <a:srgbClr val="666666"/>
                          </a:solidFill>
                          <a:latin typeface="Verdana"/>
                          <a:ea typeface="Times New Roman"/>
                          <a:cs typeface="Times New Roman"/>
                        </a:rPr>
                        <a:t>11/19-23/09</a:t>
                      </a:r>
                      <a:endParaRPr lang="en-US" sz="16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19</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35</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28</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16</a:t>
                      </a:r>
                      <a:endParaRPr lang="en-US" sz="1600" b="1">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a:solidFill>
                            <a:srgbClr val="666666"/>
                          </a:solidFill>
                          <a:latin typeface="Verdana"/>
                          <a:ea typeface="Times New Roman"/>
                          <a:cs typeface="Times New Roman"/>
                        </a:rPr>
                        <a:t>2</a:t>
                      </a:r>
                      <a:endParaRPr lang="en-US" sz="1600" b="1">
                        <a:latin typeface="Calibri"/>
                        <a:ea typeface="Calibri"/>
                        <a:cs typeface="Times New Roman"/>
                      </a:endParaRPr>
                    </a:p>
                  </a:txBody>
                  <a:tcPr marL="0" marR="0" marT="0" marB="0" anchor="ctr">
                    <a:lnL>
                      <a:noFill/>
                    </a:lnL>
                    <a:lnR>
                      <a:noFill/>
                    </a:lnR>
                    <a:lnT>
                      <a:noFill/>
                    </a:lnT>
                    <a:lnB>
                      <a:noFill/>
                    </a:lnB>
                  </a:tcPr>
                </a:tc>
              </a:tr>
              <a:tr h="331257">
                <a:tc>
                  <a:txBody>
                    <a:bodyPr/>
                    <a:lstStyle/>
                    <a:p>
                      <a:endParaRPr lang="en-US" sz="900">
                        <a:latin typeface="Calibri"/>
                        <a:cs typeface="Times New Roman"/>
                      </a:endParaRPr>
                    </a:p>
                  </a:txBody>
                  <a:tcPr marL="0" marR="0" marT="0" marB="0" anchor="ctr">
                    <a:lnL>
                      <a:noFill/>
                    </a:lnL>
                    <a:lnR>
                      <a:noFill/>
                    </a:lnR>
                    <a:lnT>
                      <a:noFill/>
                    </a:lnT>
                    <a:lnB>
                      <a:noFill/>
                    </a:lnB>
                  </a:tcPr>
                </a:tc>
                <a:tc>
                  <a:txBody>
                    <a:bodyPr/>
                    <a:lstStyle/>
                    <a:p>
                      <a:pPr marL="0" marR="0">
                        <a:lnSpc>
                          <a:spcPct val="115000"/>
                        </a:lnSpc>
                        <a:spcBef>
                          <a:spcPts val="0"/>
                        </a:spcBef>
                        <a:spcAft>
                          <a:spcPts val="1000"/>
                        </a:spcAft>
                      </a:pPr>
                      <a:r>
                        <a:rPr lang="en-US" sz="1600" b="1" dirty="0">
                          <a:solidFill>
                            <a:srgbClr val="666666"/>
                          </a:solidFill>
                          <a:latin typeface="Verdana"/>
                          <a:ea typeface="Times New Roman"/>
                          <a:cs typeface="Times New Roman"/>
                        </a:rPr>
                        <a:t>6/18-21/09</a:t>
                      </a:r>
                      <a:endParaRPr lang="en-US" sz="16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dirty="0">
                          <a:solidFill>
                            <a:srgbClr val="666666"/>
                          </a:solidFill>
                          <a:latin typeface="Verdana"/>
                          <a:ea typeface="Times New Roman"/>
                          <a:cs typeface="Times New Roman"/>
                        </a:rPr>
                        <a:t>20</a:t>
                      </a:r>
                      <a:endParaRPr lang="en-US" sz="16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dirty="0">
                          <a:solidFill>
                            <a:srgbClr val="666666"/>
                          </a:solidFill>
                          <a:latin typeface="Verdana"/>
                          <a:ea typeface="Times New Roman"/>
                          <a:cs typeface="Times New Roman"/>
                        </a:rPr>
                        <a:t>35</a:t>
                      </a:r>
                      <a:endParaRPr lang="en-US" sz="16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dirty="0">
                          <a:solidFill>
                            <a:srgbClr val="666666"/>
                          </a:solidFill>
                          <a:latin typeface="Verdana"/>
                          <a:ea typeface="Times New Roman"/>
                          <a:cs typeface="Times New Roman"/>
                        </a:rPr>
                        <a:t>26</a:t>
                      </a:r>
                      <a:endParaRPr lang="en-US" sz="16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dirty="0">
                          <a:solidFill>
                            <a:srgbClr val="666666"/>
                          </a:solidFill>
                          <a:latin typeface="Verdana"/>
                          <a:ea typeface="Times New Roman"/>
                          <a:cs typeface="Times New Roman"/>
                        </a:rPr>
                        <a:t>17</a:t>
                      </a:r>
                      <a:endParaRPr lang="en-US" sz="1600" b="1" dirty="0">
                        <a:latin typeface="Calibri"/>
                        <a:ea typeface="Calibri"/>
                        <a:cs typeface="Times New Roman"/>
                      </a:endParaRPr>
                    </a:p>
                  </a:txBody>
                  <a:tcPr marL="0" marR="0" marT="0" marB="0" anchor="ctr">
                    <a:lnL>
                      <a:noFill/>
                    </a:lnL>
                    <a:lnR>
                      <a:noFill/>
                    </a:lnR>
                    <a:lnT>
                      <a:noFill/>
                    </a:lnT>
                    <a:lnB>
                      <a:noFill/>
                    </a:lnB>
                  </a:tcPr>
                </a:tc>
                <a:tc>
                  <a:txBody>
                    <a:bodyPr/>
                    <a:lstStyle/>
                    <a:p>
                      <a:pPr marL="0" marR="0" algn="ctr">
                        <a:lnSpc>
                          <a:spcPct val="115000"/>
                        </a:lnSpc>
                        <a:spcBef>
                          <a:spcPts val="0"/>
                        </a:spcBef>
                        <a:spcAft>
                          <a:spcPts val="0"/>
                        </a:spcAft>
                      </a:pPr>
                      <a:r>
                        <a:rPr lang="en-US" sz="1600" b="1" dirty="0">
                          <a:solidFill>
                            <a:srgbClr val="666666"/>
                          </a:solidFill>
                          <a:latin typeface="Verdana"/>
                          <a:ea typeface="Times New Roman"/>
                          <a:cs typeface="Times New Roman"/>
                        </a:rPr>
                        <a:t>2</a:t>
                      </a:r>
                      <a:endParaRPr lang="en-US" sz="1600" b="1" dirty="0">
                        <a:latin typeface="Calibri"/>
                        <a:ea typeface="Calibri"/>
                        <a:cs typeface="Times New Roman"/>
                      </a:endParaRPr>
                    </a:p>
                  </a:txBody>
                  <a:tcPr marL="0" marR="0" marT="0" marB="0" anchor="ctr">
                    <a:lnL>
                      <a:noFill/>
                    </a:lnL>
                    <a:lnR>
                      <a:noFill/>
                    </a:lnR>
                    <a:lnT>
                      <a:noFill/>
                    </a:lnT>
                    <a:lnB>
                      <a:noFill/>
                    </a:lnB>
                  </a:tcPr>
                </a:tc>
              </a:tr>
              <a:tr h="398542">
                <a:tc gridSpan="7">
                  <a:txBody>
                    <a:bodyPr/>
                    <a:lstStyle/>
                    <a:p>
                      <a:pPr marL="0" marR="0" algn="ctr">
                        <a:lnSpc>
                          <a:spcPct val="115000"/>
                        </a:lnSpc>
                        <a:spcBef>
                          <a:spcPts val="0"/>
                        </a:spcBef>
                        <a:spcAft>
                          <a:spcPts val="0"/>
                        </a:spcAft>
                      </a:pPr>
                      <a:endParaRPr lang="en-US" sz="1100" dirty="0">
                        <a:latin typeface="Times New Roman"/>
                        <a:ea typeface="Times New Roman"/>
                        <a:cs typeface="Times New Roman"/>
                      </a:endParaRPr>
                    </a:p>
                  </a:txBody>
                  <a:tcPr marL="0" marR="0" marT="0" marB="0" anchor="ctr">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6625" name="Rectangle 1"/>
          <p:cNvSpPr>
            <a:spLocks noChangeArrowheads="1"/>
          </p:cNvSpPr>
          <p:nvPr/>
        </p:nvSpPr>
        <p:spPr bwMode="auto">
          <a:xfrm>
            <a:off x="0" y="0"/>
            <a:ext cx="9144000" cy="6350"/>
          </a:xfrm>
          <a:prstGeom prst="rect">
            <a:avLst/>
          </a:prstGeom>
          <a:solidFill>
            <a:srgbClr val="000000"/>
          </a:solidFill>
          <a:ln w="9525">
            <a:solidFill>
              <a:schemeClr val="tx1"/>
            </a:solidFill>
            <a:prstDash val="solid"/>
            <a:miter lim="800000"/>
            <a:headEnd/>
            <a:tailEnd/>
          </a:ln>
          <a:effectLst/>
        </p:spPr>
        <p:txBody>
          <a:bodyPr vert="horz" wrap="none" lIns="0" tIns="0" rIns="0" bIns="12696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6626" name="Rectangle 2"/>
          <p:cNvSpPr>
            <a:spLocks noChangeArrowheads="1"/>
          </p:cNvSpPr>
          <p:nvPr/>
        </p:nvSpPr>
        <p:spPr bwMode="auto">
          <a:xfrm>
            <a:off x="0" y="635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orina_Culture_War_Figure_5-7A"/>
          <p:cNvPicPr>
            <a:picLocks noChangeAspect="1" noChangeArrowheads="1"/>
          </p:cNvPicPr>
          <p:nvPr/>
        </p:nvPicPr>
        <p:blipFill>
          <a:blip r:embed="rId2" cstate="print"/>
          <a:srcRect/>
          <a:stretch>
            <a:fillRect/>
          </a:stretch>
        </p:blipFill>
        <p:spPr bwMode="auto">
          <a:xfrm>
            <a:off x="1981200" y="0"/>
            <a:ext cx="4764676"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orina_Culture_War_Figure_5-8A"/>
          <p:cNvPicPr>
            <a:picLocks noChangeAspect="1" noChangeArrowheads="1"/>
          </p:cNvPicPr>
          <p:nvPr/>
        </p:nvPicPr>
        <p:blipFill>
          <a:blip r:embed="rId2" cstate="print"/>
          <a:srcRect/>
          <a:stretch>
            <a:fillRect/>
          </a:stretch>
        </p:blipFill>
        <p:spPr bwMode="auto">
          <a:xfrm>
            <a:off x="228600" y="0"/>
            <a:ext cx="85725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orina_Culture_War_Figure_5-10A"/>
          <p:cNvPicPr>
            <a:picLocks noChangeAspect="1" noChangeArrowheads="1"/>
          </p:cNvPicPr>
          <p:nvPr/>
        </p:nvPicPr>
        <p:blipFill>
          <a:blip r:embed="rId2" cstate="print"/>
          <a:srcRect/>
          <a:stretch>
            <a:fillRect/>
          </a:stretch>
        </p:blipFill>
        <p:spPr bwMode="auto">
          <a:xfrm>
            <a:off x="2057400" y="1"/>
            <a:ext cx="4825490" cy="685799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Fiorina_Culture_War_Table_5-4A"/>
          <p:cNvPicPr>
            <a:picLocks noChangeAspect="1" noChangeArrowheads="1"/>
          </p:cNvPicPr>
          <p:nvPr/>
        </p:nvPicPr>
        <p:blipFill>
          <a:blip r:embed="rId2" cstate="print"/>
          <a:srcRect/>
          <a:stretch>
            <a:fillRect/>
          </a:stretch>
        </p:blipFill>
        <p:spPr bwMode="auto">
          <a:xfrm>
            <a:off x="1143000" y="0"/>
            <a:ext cx="6925100"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http://voteview.com/images/Fiorina_Culture_War_Table_5-1A.jpg"/>
          <p:cNvPicPr>
            <a:picLocks noChangeAspect="1" noChangeArrowheads="1"/>
          </p:cNvPicPr>
          <p:nvPr/>
        </p:nvPicPr>
        <p:blipFill>
          <a:blip r:embed="rId2" cstate="print"/>
          <a:srcRect/>
          <a:stretch>
            <a:fillRect/>
          </a:stretch>
        </p:blipFill>
        <p:spPr bwMode="auto">
          <a:xfrm>
            <a:off x="0" y="457200"/>
            <a:ext cx="9144001" cy="556846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108_Late_Term_Abortion_new.jpg"/>
          <p:cNvPicPr>
            <a:picLocks noChangeAspect="1"/>
          </p:cNvPicPr>
          <p:nvPr/>
        </p:nvPicPr>
        <p:blipFill>
          <a:blip r:embed="rId2" cstate="print"/>
          <a:srcRect/>
          <a:stretch>
            <a:fillRect/>
          </a:stretch>
        </p:blipFill>
        <p:spPr bwMode="auto">
          <a:xfrm>
            <a:off x="0" y="742950"/>
            <a:ext cx="9144000" cy="5372100"/>
          </a:xfrm>
          <a:prstGeom prst="rect">
            <a:avLst/>
          </a:prstGeom>
          <a:noFill/>
          <a:ln w="9525">
            <a:noFill/>
            <a:miter lim="800000"/>
            <a:headEnd/>
            <a:tailEnd/>
          </a:ln>
        </p:spPr>
      </p:pic>
    </p:spTree>
    <p:extLst>
      <p:ext uri="{BB962C8B-B14F-4D97-AF65-F5344CB8AC3E}">
        <p14:creationId xmlns:p14="http://schemas.microsoft.com/office/powerpoint/2010/main" val="6325144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use_socialculturalissue_f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14400"/>
            <a:ext cx="911602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 y="152400"/>
            <a:ext cx="8458200" cy="461665"/>
          </a:xfrm>
          <a:prstGeom prst="rect">
            <a:avLst/>
          </a:prstGeom>
          <a:noFill/>
        </p:spPr>
        <p:txBody>
          <a:bodyPr wrap="square" rtlCol="0">
            <a:spAutoFit/>
          </a:bodyPr>
          <a:lstStyle/>
          <a:p>
            <a:pPr algn="ctr"/>
            <a:r>
              <a:rPr lang="en-US" sz="2400" b="1" dirty="0" smtClean="0">
                <a:solidFill>
                  <a:srgbClr val="FF0000"/>
                </a:solidFill>
              </a:rPr>
              <a:t>Calculations by Christopher Hare, 2014.</a:t>
            </a:r>
            <a:endParaRPr lang="en-US" sz="2400" b="1" dirty="0">
              <a:solidFill>
                <a:srgbClr val="FF0000"/>
              </a:solidFill>
            </a:endParaRPr>
          </a:p>
        </p:txBody>
      </p:sp>
    </p:spTree>
    <p:extLst>
      <p:ext uri="{BB962C8B-B14F-4D97-AF65-F5344CB8AC3E}">
        <p14:creationId xmlns:p14="http://schemas.microsoft.com/office/powerpoint/2010/main" val="15232715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8313" y="1066800"/>
            <a:ext cx="5667375" cy="5715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152400"/>
            <a:ext cx="8305800" cy="880369"/>
          </a:xfrm>
          <a:prstGeom prst="rect">
            <a:avLst/>
          </a:prstGeom>
          <a:noFill/>
        </p:spPr>
        <p:txBody>
          <a:bodyPr wrap="square" rtlCol="0">
            <a:spAutoFit/>
          </a:bodyPr>
          <a:lstStyle/>
          <a:p>
            <a:pPr algn="ctr">
              <a:lnSpc>
                <a:spcPct val="150000"/>
              </a:lnSpc>
            </a:pPr>
            <a:r>
              <a:rPr lang="en-US" b="1" dirty="0" smtClean="0">
                <a:solidFill>
                  <a:srgbClr val="FF0000"/>
                </a:solidFill>
              </a:rPr>
              <a:t>From Christopher Hare, </a:t>
            </a:r>
            <a:r>
              <a:rPr lang="en-US" b="1" i="1" dirty="0" smtClean="0">
                <a:solidFill>
                  <a:srgbClr val="FF0000"/>
                </a:solidFill>
              </a:rPr>
              <a:t>Constrained Citizens?  Ideology and the American Voter</a:t>
            </a:r>
            <a:r>
              <a:rPr lang="en-US" b="1" dirty="0" smtClean="0">
                <a:solidFill>
                  <a:srgbClr val="FF0000"/>
                </a:solidFill>
              </a:rPr>
              <a:t>.  Doctoral Dissertation, University of Georgia, September, 2014</a:t>
            </a:r>
            <a:endParaRPr lang="en-US" b="1" dirty="0">
              <a:solidFill>
                <a:srgbClr val="FF0000"/>
              </a:solidFill>
            </a:endParaRPr>
          </a:p>
        </p:txBody>
      </p:sp>
    </p:spTree>
    <p:extLst>
      <p:ext uri="{BB962C8B-B14F-4D97-AF65-F5344CB8AC3E}">
        <p14:creationId xmlns:p14="http://schemas.microsoft.com/office/powerpoint/2010/main" val="25473355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http://voteview.com/images/Fiorina_Culture_War_Figure_5-1A.jpg"/>
          <p:cNvPicPr>
            <a:picLocks noChangeAspect="1" noChangeArrowheads="1"/>
          </p:cNvPicPr>
          <p:nvPr/>
        </p:nvPicPr>
        <p:blipFill>
          <a:blip r:embed="rId2" cstate="print"/>
          <a:srcRect/>
          <a:stretch>
            <a:fillRect/>
          </a:stretch>
        </p:blipFill>
        <p:spPr bwMode="auto">
          <a:xfrm>
            <a:off x="304800" y="0"/>
            <a:ext cx="8458200" cy="6874547"/>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orina_Culture_War_Figure_5-2A"/>
          <p:cNvPicPr>
            <a:picLocks noChangeAspect="1" noChangeArrowheads="1"/>
          </p:cNvPicPr>
          <p:nvPr/>
        </p:nvPicPr>
        <p:blipFill>
          <a:blip r:embed="rId2" cstate="print"/>
          <a:srcRect/>
          <a:stretch>
            <a:fillRect/>
          </a:stretch>
        </p:blipFill>
        <p:spPr bwMode="auto">
          <a:xfrm>
            <a:off x="1143000" y="15517"/>
            <a:ext cx="6934200" cy="684248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759" y="0"/>
            <a:ext cx="5378482" cy="6858000"/>
          </a:xfrm>
          <a:prstGeom prst="rect">
            <a:avLst/>
          </a:prstGeom>
        </p:spPr>
      </p:pic>
    </p:spTree>
    <p:extLst>
      <p:ext uri="{BB962C8B-B14F-4D97-AF65-F5344CB8AC3E}">
        <p14:creationId xmlns:p14="http://schemas.microsoft.com/office/powerpoint/2010/main" val="1370514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orina_Culture_War_Figure_5-3A"/>
          <p:cNvPicPr>
            <a:picLocks noChangeAspect="1" noChangeArrowheads="1"/>
          </p:cNvPicPr>
          <p:nvPr/>
        </p:nvPicPr>
        <p:blipFill>
          <a:blip r:embed="rId2" cstate="print"/>
          <a:srcRect/>
          <a:stretch>
            <a:fillRect/>
          </a:stretch>
        </p:blipFill>
        <p:spPr bwMode="auto">
          <a:xfrm>
            <a:off x="609600" y="6887"/>
            <a:ext cx="7848600" cy="685111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10386</TotalTime>
  <Words>341</Words>
  <Application>Microsoft Office PowerPoint</Application>
  <PresentationFormat>On-screen Show (4:3)</PresentationFormat>
  <Paragraphs>187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Fiorina Chapter 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keith</dc:creator>
  <cp:lastModifiedBy>keith</cp:lastModifiedBy>
  <cp:revision>598</cp:revision>
  <cp:lastPrinted>2014-10-13T16:56:06Z</cp:lastPrinted>
  <dcterms:created xsi:type="dcterms:W3CDTF">2012-10-03T16:12:41Z</dcterms:created>
  <dcterms:modified xsi:type="dcterms:W3CDTF">2014-10-15T16:58:45Z</dcterms:modified>
</cp:coreProperties>
</file>