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sldIdLst>
    <p:sldId id="256" r:id="rId5"/>
    <p:sldId id="271" r:id="rId6"/>
    <p:sldId id="257" r:id="rId7"/>
    <p:sldId id="260" r:id="rId8"/>
    <p:sldId id="261" r:id="rId9"/>
    <p:sldId id="263" r:id="rId10"/>
    <p:sldId id="258" r:id="rId11"/>
    <p:sldId id="259" r:id="rId12"/>
    <p:sldId id="264" r:id="rId13"/>
    <p:sldId id="265" r:id="rId14"/>
    <p:sldId id="277" r:id="rId15"/>
    <p:sldId id="278" r:id="rId16"/>
    <p:sldId id="266" r:id="rId17"/>
    <p:sldId id="267" r:id="rId18"/>
    <p:sldId id="268" r:id="rId19"/>
    <p:sldId id="269" r:id="rId20"/>
    <p:sldId id="270" r:id="rId21"/>
    <p:sldId id="262" r:id="rId22"/>
    <p:sldId id="272" r:id="rId23"/>
    <p:sldId id="282" r:id="rId24"/>
    <p:sldId id="273" r:id="rId25"/>
    <p:sldId id="274" r:id="rId26"/>
    <p:sldId id="275" r:id="rId27"/>
    <p:sldId id="276" r:id="rId28"/>
    <p:sldId id="279" r:id="rId29"/>
    <p:sldId id="280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>
      <p:cViewPr varScale="1">
        <p:scale>
          <a:sx n="97" d="100"/>
          <a:sy n="97" d="100"/>
        </p:scale>
        <p:origin x="6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Union Membership:  Percent of 
NonAgricultural Workforce 1930-2013
</a:t>
            </a:r>
          </a:p>
        </c:rich>
      </c:tx>
      <c:layout>
        <c:manualLayout>
          <c:xMode val="edge"/>
          <c:yMode val="edge"/>
          <c:x val="0.24750282881306504"/>
          <c:y val="1.305063064164756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24084350721421E-2"/>
          <c:y val="0.17781402936378465"/>
          <c:w val="0.79578246392896779"/>
          <c:h val="0.71288743882544858"/>
        </c:manualLayout>
      </c:layout>
      <c:lineChart>
        <c:grouping val="standard"/>
        <c:varyColors val="0"/>
        <c:ser>
          <c:idx val="6"/>
          <c:order val="0"/>
          <c:tx>
            <c:v>Unionization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plus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Sheet1!$N$2:$N$85</c:f>
              <c:numCache>
                <c:formatCode>General</c:formatCode>
                <c:ptCount val="84"/>
                <c:pt idx="0">
                  <c:v>1930</c:v>
                </c:pt>
                <c:pt idx="1">
                  <c:v>1931</c:v>
                </c:pt>
                <c:pt idx="2">
                  <c:v>1932</c:v>
                </c:pt>
                <c:pt idx="3">
                  <c:v>1933</c:v>
                </c:pt>
                <c:pt idx="4">
                  <c:v>1934</c:v>
                </c:pt>
                <c:pt idx="5">
                  <c:v>1935</c:v>
                </c:pt>
                <c:pt idx="6">
                  <c:v>1936</c:v>
                </c:pt>
                <c:pt idx="7">
                  <c:v>1937</c:v>
                </c:pt>
                <c:pt idx="8">
                  <c:v>1938</c:v>
                </c:pt>
                <c:pt idx="9">
                  <c:v>1939</c:v>
                </c:pt>
                <c:pt idx="10">
                  <c:v>1940</c:v>
                </c:pt>
                <c:pt idx="11">
                  <c:v>1941</c:v>
                </c:pt>
                <c:pt idx="12">
                  <c:v>1942</c:v>
                </c:pt>
                <c:pt idx="13">
                  <c:v>1943</c:v>
                </c:pt>
                <c:pt idx="14">
                  <c:v>1944</c:v>
                </c:pt>
                <c:pt idx="15">
                  <c:v>1945</c:v>
                </c:pt>
                <c:pt idx="16">
                  <c:v>1946</c:v>
                </c:pt>
                <c:pt idx="17">
                  <c:v>1947</c:v>
                </c:pt>
                <c:pt idx="18">
                  <c:v>1948</c:v>
                </c:pt>
                <c:pt idx="19">
                  <c:v>1949</c:v>
                </c:pt>
                <c:pt idx="20">
                  <c:v>1950</c:v>
                </c:pt>
                <c:pt idx="21">
                  <c:v>1951</c:v>
                </c:pt>
                <c:pt idx="22">
                  <c:v>1952</c:v>
                </c:pt>
                <c:pt idx="23">
                  <c:v>1953</c:v>
                </c:pt>
                <c:pt idx="24">
                  <c:v>1954</c:v>
                </c:pt>
                <c:pt idx="25">
                  <c:v>1955</c:v>
                </c:pt>
                <c:pt idx="26">
                  <c:v>1956</c:v>
                </c:pt>
                <c:pt idx="27">
                  <c:v>1957</c:v>
                </c:pt>
                <c:pt idx="28">
                  <c:v>1958</c:v>
                </c:pt>
                <c:pt idx="29">
                  <c:v>1959</c:v>
                </c:pt>
                <c:pt idx="30">
                  <c:v>1960</c:v>
                </c:pt>
                <c:pt idx="31">
                  <c:v>1961</c:v>
                </c:pt>
                <c:pt idx="32">
                  <c:v>1962</c:v>
                </c:pt>
                <c:pt idx="33">
                  <c:v>1963</c:v>
                </c:pt>
                <c:pt idx="34">
                  <c:v>1964</c:v>
                </c:pt>
                <c:pt idx="35">
                  <c:v>1965</c:v>
                </c:pt>
                <c:pt idx="36">
                  <c:v>1966</c:v>
                </c:pt>
                <c:pt idx="37">
                  <c:v>1967</c:v>
                </c:pt>
                <c:pt idx="38">
                  <c:v>1968</c:v>
                </c:pt>
                <c:pt idx="39">
                  <c:v>1969</c:v>
                </c:pt>
                <c:pt idx="40">
                  <c:v>1970</c:v>
                </c:pt>
                <c:pt idx="41">
                  <c:v>1971</c:v>
                </c:pt>
                <c:pt idx="42">
                  <c:v>1972</c:v>
                </c:pt>
                <c:pt idx="43">
                  <c:v>1973</c:v>
                </c:pt>
                <c:pt idx="44">
                  <c:v>1974</c:v>
                </c:pt>
                <c:pt idx="45">
                  <c:v>1975</c:v>
                </c:pt>
                <c:pt idx="46">
                  <c:v>1976</c:v>
                </c:pt>
                <c:pt idx="47">
                  <c:v>1977</c:v>
                </c:pt>
                <c:pt idx="48">
                  <c:v>1978</c:v>
                </c:pt>
                <c:pt idx="49">
                  <c:v>1979</c:v>
                </c:pt>
                <c:pt idx="50">
                  <c:v>1980</c:v>
                </c:pt>
                <c:pt idx="51">
                  <c:v>1981</c:v>
                </c:pt>
                <c:pt idx="52">
                  <c:v>1982</c:v>
                </c:pt>
                <c:pt idx="53">
                  <c:v>1983</c:v>
                </c:pt>
                <c:pt idx="54">
                  <c:v>1984</c:v>
                </c:pt>
                <c:pt idx="55">
                  <c:v>1985</c:v>
                </c:pt>
                <c:pt idx="56">
                  <c:v>1986</c:v>
                </c:pt>
                <c:pt idx="57">
                  <c:v>1987</c:v>
                </c:pt>
                <c:pt idx="58">
                  <c:v>1988</c:v>
                </c:pt>
                <c:pt idx="59">
                  <c:v>1989</c:v>
                </c:pt>
                <c:pt idx="60">
                  <c:v>1990</c:v>
                </c:pt>
                <c:pt idx="61">
                  <c:v>1991</c:v>
                </c:pt>
                <c:pt idx="62">
                  <c:v>1992</c:v>
                </c:pt>
                <c:pt idx="63">
                  <c:v>1993</c:v>
                </c:pt>
                <c:pt idx="64">
                  <c:v>1994</c:v>
                </c:pt>
                <c:pt idx="65">
                  <c:v>1995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  <c:pt idx="83">
                  <c:v>2013</c:v>
                </c:pt>
              </c:numCache>
            </c:numRef>
          </c:cat>
          <c:val>
            <c:numRef>
              <c:f>Sheet1!$O$2:$O$85</c:f>
              <c:numCache>
                <c:formatCode>General</c:formatCode>
                <c:ptCount val="84"/>
                <c:pt idx="0">
                  <c:v>11.6</c:v>
                </c:pt>
                <c:pt idx="1">
                  <c:v>12.4</c:v>
                </c:pt>
                <c:pt idx="2">
                  <c:v>12.9</c:v>
                </c:pt>
                <c:pt idx="3">
                  <c:v>11.3</c:v>
                </c:pt>
                <c:pt idx="4">
                  <c:v>11.9</c:v>
                </c:pt>
                <c:pt idx="5">
                  <c:v>13.2</c:v>
                </c:pt>
                <c:pt idx="6">
                  <c:v>13.7</c:v>
                </c:pt>
                <c:pt idx="7">
                  <c:v>22.6</c:v>
                </c:pt>
                <c:pt idx="8">
                  <c:v>27.5</c:v>
                </c:pt>
                <c:pt idx="9">
                  <c:v>28.6</c:v>
                </c:pt>
                <c:pt idx="10">
                  <c:v>26.9</c:v>
                </c:pt>
                <c:pt idx="11">
                  <c:v>27.9</c:v>
                </c:pt>
                <c:pt idx="12">
                  <c:v>25.9</c:v>
                </c:pt>
                <c:pt idx="13">
                  <c:v>31.1</c:v>
                </c:pt>
                <c:pt idx="14">
                  <c:v>33.799999999999997</c:v>
                </c:pt>
                <c:pt idx="15">
                  <c:v>35.5</c:v>
                </c:pt>
                <c:pt idx="16">
                  <c:v>34.5</c:v>
                </c:pt>
                <c:pt idx="17">
                  <c:v>33.700000000000003</c:v>
                </c:pt>
                <c:pt idx="18">
                  <c:v>31.9</c:v>
                </c:pt>
                <c:pt idx="19">
                  <c:v>32.6</c:v>
                </c:pt>
                <c:pt idx="20" formatCode="0.0">
                  <c:v>31.5</c:v>
                </c:pt>
                <c:pt idx="21" formatCode="0.0">
                  <c:v>33.299999999999997</c:v>
                </c:pt>
                <c:pt idx="22" formatCode="0.0">
                  <c:v>32.5</c:v>
                </c:pt>
                <c:pt idx="23" formatCode="0.0">
                  <c:v>33.700000000000003</c:v>
                </c:pt>
                <c:pt idx="24" formatCode="0.0">
                  <c:v>34.700000000000003</c:v>
                </c:pt>
                <c:pt idx="25" formatCode="0.0">
                  <c:v>33.200000000000003</c:v>
                </c:pt>
                <c:pt idx="26" formatCode="0.0">
                  <c:v>33.4</c:v>
                </c:pt>
                <c:pt idx="27" formatCode="0.0">
                  <c:v>32.799999999999997</c:v>
                </c:pt>
                <c:pt idx="28" formatCode="0.0">
                  <c:v>33.200000000000003</c:v>
                </c:pt>
                <c:pt idx="29" formatCode="0.0">
                  <c:v>32.1</c:v>
                </c:pt>
                <c:pt idx="30" formatCode="0.0">
                  <c:v>31.4</c:v>
                </c:pt>
                <c:pt idx="31" formatCode="0.0">
                  <c:v>30.2</c:v>
                </c:pt>
                <c:pt idx="32" formatCode="0.0">
                  <c:v>29.8</c:v>
                </c:pt>
                <c:pt idx="33" formatCode="0.0">
                  <c:v>29.2</c:v>
                </c:pt>
                <c:pt idx="34">
                  <c:v>29.3</c:v>
                </c:pt>
                <c:pt idx="35">
                  <c:v>28.9</c:v>
                </c:pt>
                <c:pt idx="36">
                  <c:v>28.4</c:v>
                </c:pt>
                <c:pt idx="37" formatCode="0.0">
                  <c:v>28.3</c:v>
                </c:pt>
                <c:pt idx="38" formatCode="0.0">
                  <c:v>28.2</c:v>
                </c:pt>
                <c:pt idx="39" formatCode="0.0">
                  <c:v>28</c:v>
                </c:pt>
                <c:pt idx="40" formatCode="0.0">
                  <c:v>27.8</c:v>
                </c:pt>
                <c:pt idx="41" formatCode="0.0">
                  <c:v>27.2</c:v>
                </c:pt>
                <c:pt idx="42" formatCode="0.0">
                  <c:v>26.6</c:v>
                </c:pt>
                <c:pt idx="43" formatCode="0.0">
                  <c:v>26.6</c:v>
                </c:pt>
                <c:pt idx="44" formatCode="0.0">
                  <c:v>26.2</c:v>
                </c:pt>
                <c:pt idx="45" formatCode="0.0">
                  <c:v>24.6</c:v>
                </c:pt>
                <c:pt idx="46" formatCode="0.0">
                  <c:v>24.5</c:v>
                </c:pt>
                <c:pt idx="47" formatCode="0.0">
                  <c:v>24.1</c:v>
                </c:pt>
                <c:pt idx="48" formatCode="0.0">
                  <c:v>23.4</c:v>
                </c:pt>
                <c:pt idx="49" formatCode="0.0">
                  <c:v>24.4</c:v>
                </c:pt>
                <c:pt idx="50" formatCode="0.0">
                  <c:v>23.3</c:v>
                </c:pt>
                <c:pt idx="51" formatCode="0.0">
                  <c:v>21.7</c:v>
                </c:pt>
                <c:pt idx="52" formatCode="0.0">
                  <c:v>21</c:v>
                </c:pt>
                <c:pt idx="53" formatCode="0.0">
                  <c:v>20.3</c:v>
                </c:pt>
                <c:pt idx="54" formatCode="0.0">
                  <c:v>19.100000000000001</c:v>
                </c:pt>
                <c:pt idx="55" formatCode="0.0">
                  <c:v>18.2</c:v>
                </c:pt>
                <c:pt idx="56" formatCode="0.0">
                  <c:v>17.7</c:v>
                </c:pt>
                <c:pt idx="57" formatCode="0.0">
                  <c:v>17.3</c:v>
                </c:pt>
                <c:pt idx="58" formatCode="0.0">
                  <c:v>17</c:v>
                </c:pt>
                <c:pt idx="59" formatCode="0.0">
                  <c:v>16.600000000000001</c:v>
                </c:pt>
                <c:pt idx="60" formatCode="0.0">
                  <c:v>16.3</c:v>
                </c:pt>
                <c:pt idx="61" formatCode="0.0">
                  <c:v>16.3</c:v>
                </c:pt>
                <c:pt idx="62" formatCode="0.0">
                  <c:v>16</c:v>
                </c:pt>
                <c:pt idx="63" formatCode="0.0">
                  <c:v>16</c:v>
                </c:pt>
                <c:pt idx="64" formatCode="0.0">
                  <c:v>15.7</c:v>
                </c:pt>
                <c:pt idx="65" formatCode="0.0">
                  <c:v>15.1</c:v>
                </c:pt>
                <c:pt idx="66" formatCode="0.0">
                  <c:v>14.7</c:v>
                </c:pt>
                <c:pt idx="67" formatCode="0.0">
                  <c:v>14.2</c:v>
                </c:pt>
                <c:pt idx="68" formatCode="0.0">
                  <c:v>14.1</c:v>
                </c:pt>
                <c:pt idx="69" formatCode="0.0">
                  <c:v>14</c:v>
                </c:pt>
                <c:pt idx="70" formatCode="0.0">
                  <c:v>13.6</c:v>
                </c:pt>
                <c:pt idx="71" formatCode="0.0">
                  <c:v>13.4</c:v>
                </c:pt>
                <c:pt idx="72" formatCode="0.0">
                  <c:v>13.3</c:v>
                </c:pt>
                <c:pt idx="73" formatCode="0.0">
                  <c:v>12.9</c:v>
                </c:pt>
                <c:pt idx="74" formatCode="0.0">
                  <c:v>12.9</c:v>
                </c:pt>
                <c:pt idx="75" formatCode="0.0">
                  <c:v>12.5</c:v>
                </c:pt>
                <c:pt idx="76" formatCode="0.0">
                  <c:v>12</c:v>
                </c:pt>
                <c:pt idx="77" formatCode="0.0">
                  <c:v>12.1</c:v>
                </c:pt>
                <c:pt idx="78" formatCode="0.0">
                  <c:v>12.4</c:v>
                </c:pt>
                <c:pt idx="79" formatCode="0.0">
                  <c:v>12.3</c:v>
                </c:pt>
                <c:pt idx="80" formatCode="0.0">
                  <c:v>11.9</c:v>
                </c:pt>
                <c:pt idx="81" formatCode="0.0">
                  <c:v>11.8</c:v>
                </c:pt>
                <c:pt idx="82" formatCode="0.0">
                  <c:v>11.3</c:v>
                </c:pt>
                <c:pt idx="83" formatCode="0.0">
                  <c:v>11.3</c:v>
                </c:pt>
              </c:numCache>
            </c:numRef>
          </c:val>
          <c:smooth val="0"/>
        </c:ser>
        <c:ser>
          <c:idx val="0"/>
          <c:order val="1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Sheet1!$N$2:$N$85</c:f>
              <c:numCache>
                <c:formatCode>General</c:formatCode>
                <c:ptCount val="84"/>
                <c:pt idx="0">
                  <c:v>1930</c:v>
                </c:pt>
                <c:pt idx="1">
                  <c:v>1931</c:v>
                </c:pt>
                <c:pt idx="2">
                  <c:v>1932</c:v>
                </c:pt>
                <c:pt idx="3">
                  <c:v>1933</c:v>
                </c:pt>
                <c:pt idx="4">
                  <c:v>1934</c:v>
                </c:pt>
                <c:pt idx="5">
                  <c:v>1935</c:v>
                </c:pt>
                <c:pt idx="6">
                  <c:v>1936</c:v>
                </c:pt>
                <c:pt idx="7">
                  <c:v>1937</c:v>
                </c:pt>
                <c:pt idx="8">
                  <c:v>1938</c:v>
                </c:pt>
                <c:pt idx="9">
                  <c:v>1939</c:v>
                </c:pt>
                <c:pt idx="10">
                  <c:v>1940</c:v>
                </c:pt>
                <c:pt idx="11">
                  <c:v>1941</c:v>
                </c:pt>
                <c:pt idx="12">
                  <c:v>1942</c:v>
                </c:pt>
                <c:pt idx="13">
                  <c:v>1943</c:v>
                </c:pt>
                <c:pt idx="14">
                  <c:v>1944</c:v>
                </c:pt>
                <c:pt idx="15">
                  <c:v>1945</c:v>
                </c:pt>
                <c:pt idx="16">
                  <c:v>1946</c:v>
                </c:pt>
                <c:pt idx="17">
                  <c:v>1947</c:v>
                </c:pt>
                <c:pt idx="18">
                  <c:v>1948</c:v>
                </c:pt>
                <c:pt idx="19">
                  <c:v>1949</c:v>
                </c:pt>
                <c:pt idx="20">
                  <c:v>1950</c:v>
                </c:pt>
                <c:pt idx="21">
                  <c:v>1951</c:v>
                </c:pt>
                <c:pt idx="22">
                  <c:v>1952</c:v>
                </c:pt>
                <c:pt idx="23">
                  <c:v>1953</c:v>
                </c:pt>
                <c:pt idx="24">
                  <c:v>1954</c:v>
                </c:pt>
                <c:pt idx="25">
                  <c:v>1955</c:v>
                </c:pt>
                <c:pt idx="26">
                  <c:v>1956</c:v>
                </c:pt>
                <c:pt idx="27">
                  <c:v>1957</c:v>
                </c:pt>
                <c:pt idx="28">
                  <c:v>1958</c:v>
                </c:pt>
                <c:pt idx="29">
                  <c:v>1959</c:v>
                </c:pt>
                <c:pt idx="30">
                  <c:v>1960</c:v>
                </c:pt>
                <c:pt idx="31">
                  <c:v>1961</c:v>
                </c:pt>
                <c:pt idx="32">
                  <c:v>1962</c:v>
                </c:pt>
                <c:pt idx="33">
                  <c:v>1963</c:v>
                </c:pt>
                <c:pt idx="34">
                  <c:v>1964</c:v>
                </c:pt>
                <c:pt idx="35">
                  <c:v>1965</c:v>
                </c:pt>
                <c:pt idx="36">
                  <c:v>1966</c:v>
                </c:pt>
                <c:pt idx="37">
                  <c:v>1967</c:v>
                </c:pt>
                <c:pt idx="38">
                  <c:v>1968</c:v>
                </c:pt>
                <c:pt idx="39">
                  <c:v>1969</c:v>
                </c:pt>
                <c:pt idx="40">
                  <c:v>1970</c:v>
                </c:pt>
                <c:pt idx="41">
                  <c:v>1971</c:v>
                </c:pt>
                <c:pt idx="42">
                  <c:v>1972</c:v>
                </c:pt>
                <c:pt idx="43">
                  <c:v>1973</c:v>
                </c:pt>
                <c:pt idx="44">
                  <c:v>1974</c:v>
                </c:pt>
                <c:pt idx="45">
                  <c:v>1975</c:v>
                </c:pt>
                <c:pt idx="46">
                  <c:v>1976</c:v>
                </c:pt>
                <c:pt idx="47">
                  <c:v>1977</c:v>
                </c:pt>
                <c:pt idx="48">
                  <c:v>1978</c:v>
                </c:pt>
                <c:pt idx="49">
                  <c:v>1979</c:v>
                </c:pt>
                <c:pt idx="50">
                  <c:v>1980</c:v>
                </c:pt>
                <c:pt idx="51">
                  <c:v>1981</c:v>
                </c:pt>
                <c:pt idx="52">
                  <c:v>1982</c:v>
                </c:pt>
                <c:pt idx="53">
                  <c:v>1983</c:v>
                </c:pt>
                <c:pt idx="54">
                  <c:v>1984</c:v>
                </c:pt>
                <c:pt idx="55">
                  <c:v>1985</c:v>
                </c:pt>
                <c:pt idx="56">
                  <c:v>1986</c:v>
                </c:pt>
                <c:pt idx="57">
                  <c:v>1987</c:v>
                </c:pt>
                <c:pt idx="58">
                  <c:v>1988</c:v>
                </c:pt>
                <c:pt idx="59">
                  <c:v>1989</c:v>
                </c:pt>
                <c:pt idx="60">
                  <c:v>1990</c:v>
                </c:pt>
                <c:pt idx="61">
                  <c:v>1991</c:v>
                </c:pt>
                <c:pt idx="62">
                  <c:v>1992</c:v>
                </c:pt>
                <c:pt idx="63">
                  <c:v>1993</c:v>
                </c:pt>
                <c:pt idx="64">
                  <c:v>1994</c:v>
                </c:pt>
                <c:pt idx="65">
                  <c:v>1995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  <c:pt idx="83">
                  <c:v>2013</c:v>
                </c:pt>
              </c:numCache>
            </c:numRef>
          </c:cat>
          <c:val>
            <c:numRef>
              <c:f>Sheet1!$P$2:$P$85</c:f>
              <c:numCache>
                <c:formatCode>General</c:formatCode>
                <c:ptCount val="84"/>
                <c:pt idx="0">
                  <c:v>0</c:v>
                </c:pt>
                <c:pt idx="1">
                  <c:v>0</c:v>
                </c:pt>
                <c:pt idx="18">
                  <c:v>34.700000000000003</c:v>
                </c:pt>
                <c:pt idx="19">
                  <c:v>34.9</c:v>
                </c:pt>
                <c:pt idx="20" formatCode="0.0">
                  <c:v>34.6</c:v>
                </c:pt>
                <c:pt idx="21" formatCode="0.0">
                  <c:v>34.700000000000003</c:v>
                </c:pt>
                <c:pt idx="22" formatCode="0.0">
                  <c:v>35.200000000000003</c:v>
                </c:pt>
                <c:pt idx="23" formatCode="0.0">
                  <c:v>35.700000000000003</c:v>
                </c:pt>
                <c:pt idx="24" formatCode="0.0">
                  <c:v>35.6</c:v>
                </c:pt>
                <c:pt idx="25" formatCode="0.0">
                  <c:v>35.1</c:v>
                </c:pt>
                <c:pt idx="26" formatCode="0.0">
                  <c:v>34.700000000000003</c:v>
                </c:pt>
                <c:pt idx="27" formatCode="0.0">
                  <c:v>34.700000000000003</c:v>
                </c:pt>
                <c:pt idx="28" formatCode="0.0">
                  <c:v>33.9</c:v>
                </c:pt>
                <c:pt idx="29" formatCode="0.0">
                  <c:v>32.299999999999997</c:v>
                </c:pt>
                <c:pt idx="30" formatCode="0.0">
                  <c:v>31.9</c:v>
                </c:pt>
                <c:pt idx="31" formatCode="0.0">
                  <c:v>31.9</c:v>
                </c:pt>
                <c:pt idx="32" formatCode="0.0">
                  <c:v>31.6</c:v>
                </c:pt>
                <c:pt idx="33" formatCode="0.0">
                  <c:v>31.2</c:v>
                </c:pt>
                <c:pt idx="34" formatCode="0.0">
                  <c:v>31</c:v>
                </c:pt>
                <c:pt idx="35" formatCode="0.0">
                  <c:v>30.8</c:v>
                </c:pt>
                <c:pt idx="36" formatCode="0.0">
                  <c:v>30.3</c:v>
                </c:pt>
                <c:pt idx="37" formatCode="0.0">
                  <c:v>30.5</c:v>
                </c:pt>
                <c:pt idx="38" formatCode="0.0">
                  <c:v>29.9</c:v>
                </c:pt>
                <c:pt idx="39" formatCode="0.0">
                  <c:v>29</c:v>
                </c:pt>
                <c:pt idx="40" formatCode="0.0">
                  <c:v>29.1</c:v>
                </c:pt>
                <c:pt idx="41" formatCode="0.0">
                  <c:v>28.2</c:v>
                </c:pt>
                <c:pt idx="42" formatCode="0.0">
                  <c:v>27.3</c:v>
                </c:pt>
                <c:pt idx="43" formatCode="0.0">
                  <c:v>26.6</c:v>
                </c:pt>
                <c:pt idx="44" formatCode="0.0">
                  <c:v>26.2</c:v>
                </c:pt>
                <c:pt idx="45" formatCode="0.0">
                  <c:v>26.3</c:v>
                </c:pt>
                <c:pt idx="46" formatCode="0.0">
                  <c:v>25.1</c:v>
                </c:pt>
                <c:pt idx="47" formatCode="0.0">
                  <c:v>23.6</c:v>
                </c:pt>
                <c:pt idx="48" formatCode="0.0">
                  <c:v>22.5</c:v>
                </c:pt>
                <c:pt idx="49" formatCode="0.0">
                  <c:v>22</c:v>
                </c:pt>
                <c:pt idx="50" formatCode="0.0">
                  <c:v>20.6</c:v>
                </c:pt>
                <c:pt idx="51" formatCode="0.0">
                  <c:v>19.899999999999999</c:v>
                </c:pt>
                <c:pt idx="52" formatCode="0.0">
                  <c:v>19</c:v>
                </c:pt>
                <c:pt idx="53" formatCode="0.0">
                  <c:v>17.8</c:v>
                </c:pt>
                <c:pt idx="54" formatCode="0.0">
                  <c:v>15.5</c:v>
                </c:pt>
                <c:pt idx="55" formatCode="0.0">
                  <c:v>14.6</c:v>
                </c:pt>
                <c:pt idx="56" formatCode="0.0">
                  <c:v>14</c:v>
                </c:pt>
                <c:pt idx="57" formatCode="0.0">
                  <c:v>13.4</c:v>
                </c:pt>
                <c:pt idx="58" formatCode="0.0">
                  <c:v>12.9</c:v>
                </c:pt>
                <c:pt idx="59" formatCode="0.0">
                  <c:v>12.4</c:v>
                </c:pt>
                <c:pt idx="60" formatCode="0.0">
                  <c:v>12.1</c:v>
                </c:pt>
                <c:pt idx="61" formatCode="0.0">
                  <c:v>11.9</c:v>
                </c:pt>
                <c:pt idx="62" formatCode="0.0">
                  <c:v>11.5</c:v>
                </c:pt>
                <c:pt idx="63" formatCode="0.0">
                  <c:v>11.2</c:v>
                </c:pt>
                <c:pt idx="64" formatCode="0.0">
                  <c:v>10.9</c:v>
                </c:pt>
                <c:pt idx="65" formatCode="0.0">
                  <c:v>10.4</c:v>
                </c:pt>
                <c:pt idx="66" formatCode="0.0">
                  <c:v>10.199999999999999</c:v>
                </c:pt>
                <c:pt idx="67" formatCode="0.0">
                  <c:v>9.6999999999999993</c:v>
                </c:pt>
                <c:pt idx="68" formatCode="0.0">
                  <c:v>9.5</c:v>
                </c:pt>
                <c:pt idx="69" formatCode="0.0">
                  <c:v>9.4</c:v>
                </c:pt>
                <c:pt idx="70" formatCode="0.0">
                  <c:v>9</c:v>
                </c:pt>
                <c:pt idx="71" formatCode="0.0">
                  <c:v>9</c:v>
                </c:pt>
                <c:pt idx="72" formatCode="0.0">
                  <c:v>8.6</c:v>
                </c:pt>
                <c:pt idx="73" formatCode="0.0">
                  <c:v>8.1999999999999993</c:v>
                </c:pt>
                <c:pt idx="74" formatCode="0.0">
                  <c:v>7.9</c:v>
                </c:pt>
                <c:pt idx="75" formatCode="0.0">
                  <c:v>7.8</c:v>
                </c:pt>
                <c:pt idx="76" formatCode="0.0">
                  <c:v>7.4</c:v>
                </c:pt>
                <c:pt idx="77" formatCode="0.0">
                  <c:v>7.5</c:v>
                </c:pt>
                <c:pt idx="78" formatCode="0.0">
                  <c:v>7.6</c:v>
                </c:pt>
                <c:pt idx="79" formatCode="0.0">
                  <c:v>7.2</c:v>
                </c:pt>
                <c:pt idx="80" formatCode="0.0">
                  <c:v>6.9</c:v>
                </c:pt>
                <c:pt idx="81" formatCode="0.0">
                  <c:v>6.9</c:v>
                </c:pt>
                <c:pt idx="82" formatCode="0.0">
                  <c:v>6.6</c:v>
                </c:pt>
                <c:pt idx="83" formatCode="0.0">
                  <c:v>6.7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955728"/>
        <c:axId val="153956288"/>
      </c:lineChart>
      <c:catAx>
        <c:axId val="15395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3956288"/>
        <c:crossesAt val="0"/>
        <c:auto val="1"/>
        <c:lblAlgn val="ctr"/>
        <c:lblOffset val="100"/>
        <c:tickLblSkip val="4"/>
        <c:tickMarkSkip val="1"/>
        <c:noMultiLvlLbl val="0"/>
      </c:catAx>
      <c:valAx>
        <c:axId val="153956288"/>
        <c:scaling>
          <c:orientation val="minMax"/>
          <c:max val="40"/>
          <c:min val="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219772528433946E-3"/>
              <c:y val="0.4698204703139159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3955728"/>
        <c:crosses val="autoZero"/>
        <c:crossBetween val="between"/>
        <c:majorUnit val="5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0.451</cdr:x>
      <cdr:y>0.72325</cdr:y>
    </cdr:from>
    <cdr:to>
      <cdr:x>0.6665</cdr:x>
      <cdr:y>0.778</cdr:y>
    </cdr:to>
    <cdr:sp macro="" textlink="">
      <cdr:nvSpPr>
        <cdr:cNvPr id="1843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70493" y="4222930"/>
          <a:ext cx="1849427" cy="3196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1" i="0" strike="noStrike">
              <a:solidFill>
                <a:srgbClr val="000000"/>
              </a:solidFill>
              <a:latin typeface="Arial"/>
              <a:cs typeface="Arial"/>
            </a:rPr>
            <a:t>Non-Government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B257-946C-44F7-B1FB-397C85278AF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1957-B7C3-482A-BE2D-9F4EAE8F3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0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B257-946C-44F7-B1FB-397C85278AF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1957-B7C3-482A-BE2D-9F4EAE8F3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2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B257-946C-44F7-B1FB-397C85278AF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1957-B7C3-482A-BE2D-9F4EAE8F3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0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5EDF1B4-F091-4868-9902-B3DE82879D0B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F0648C3-2C74-4869-8F81-8CDE051BA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63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93030B9-E760-470B-BD9E-17E072A0A334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B9921A6-E7AC-43B9-ADA3-247F35069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54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94F7A40-17CF-4586-821E-342734274AE5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8A4DE9C8-C68B-474F-A9D8-7F65CC2FB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25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961D83DF-3F0D-4D58-A383-83F3442C67B0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67EB76B-7AD9-4AB6-B4A6-229A71A55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23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65ECD9F-ED1D-44A0-9336-1C6D6010E15C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956306A-8197-4AE8-B270-2EB3E5DC9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50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3ED6A8B-396A-4B76-A99A-B54187A55695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03CA3CB-AF72-49A5-A239-67BBBFB6B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71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8FB4F3DB-7B6E-4081-A491-6C8DCF069A99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20E373E-B227-4BAF-8468-2750576BD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54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F5EE104-2ECB-424A-8C17-0FADCFE8CA3A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8DD0F8D5-66A6-4653-8BFC-0F54C7C0F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3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B257-946C-44F7-B1FB-397C85278AF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1957-B7C3-482A-BE2D-9F4EAE8F3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9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99ED66CC-60ED-47AD-8339-DBB55A968823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7B3D79E-ABDB-42B1-B540-F10D0D28D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03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1428EB2B-E675-4779-9042-96D94EAC62F9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95FF877-BCB4-4921-835D-21154F977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7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F1A5A5E-10ED-4523-869D-72DB97EBFACD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97F32FE5-C15F-47B4-B654-B3ED0A2F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38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91AA26-5283-41D5-BA4A-C686AB82F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89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A584AA-CCEA-45B9-9DC6-152B7B147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92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DF86D2-446E-4EFE-8E84-FA41141CF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14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068A52-070F-490F-A1E9-36BE059B5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02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661ABF-D4F4-49A8-ABD2-D6F8C1C52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85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0A5D882-5513-499C-A6FD-ADB87D685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01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5D4F9C-4F8C-4F84-A67F-8A545E2E9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5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B257-946C-44F7-B1FB-397C85278AF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1957-B7C3-482A-BE2D-9F4EAE8F3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89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1914FB-D48C-4211-800C-36E0BFD68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90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A2E0ED-EC8A-42BC-88BD-209A03B8D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08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49EDC2-D1CD-4CCD-8B08-F5EFF5D6C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88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FA3E33-8EAA-485C-8154-2C03FE1CE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80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526DF2-CFF8-494B-BCBB-ECD8497BA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662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4CE15DB-FED5-4B20-98D9-F1E1AE5D8BAB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9E97745D-262D-4B80-966E-F2E2C1C64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8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9308A587-3B64-4405-8950-4F4AF85C5DF1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DB0F4E2-646B-43A8-A620-3DC2401B0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21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A2DB2A2-02C6-40B2-9A2E-9A73CE42EF91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C40C2E3-B81C-45CC-BCE5-CDF693321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344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FDFEBBB-7CA3-4598-B4DB-8039FAA781E5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15C226D-EC54-4101-9F8F-EC2C4A66F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85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AC6B4EF-EDF0-4927-B313-48B42A807155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17F8EDB-C839-402E-BE06-B06CB1F2C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B257-946C-44F7-B1FB-397C85278AF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1957-B7C3-482A-BE2D-9F4EAE8F3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077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187674C-49A9-49D7-872C-3500B04ADDE5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D47933-10DE-4EE2-B541-F9A96E01D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7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9DB1E38A-8072-46EA-A8D9-7148B2C4EF6D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D6C7089-9A7A-48D7-B9A6-56B1BBC85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117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7D384E2-4D30-4B3D-BC82-C0161D1763D8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158A14E-21B9-4413-8758-63A758209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993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8C3C8793-AB86-44D3-B7DD-165C65A2067B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84C3A17-1A2F-4E4E-9103-81F6D204A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20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4EC6638-B519-4910-97E6-8FDA1A0390CA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C2EB9613-28F9-47DA-B849-084814128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079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3B5F8C8-AC3D-40C6-9456-E14045E84F98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889F5919-ADD1-4319-9575-ECC44A84E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6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B257-946C-44F7-B1FB-397C85278AF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1957-B7C3-482A-BE2D-9F4EAE8F3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41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B257-946C-44F7-B1FB-397C85278AF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1957-B7C3-482A-BE2D-9F4EAE8F3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9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B257-946C-44F7-B1FB-397C85278AF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1957-B7C3-482A-BE2D-9F4EAE8F3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7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B257-946C-44F7-B1FB-397C85278AF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1957-B7C3-482A-BE2D-9F4EAE8F3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B257-946C-44F7-B1FB-397C85278AF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1957-B7C3-482A-BE2D-9F4EAE8F3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0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DB257-946C-44F7-B1FB-397C85278AF6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71957-B7C3-482A-BE2D-9F4EAE8F3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1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01F8915-7A2D-4517-8406-89AFE36DBC43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5AD4051-E2E0-4BE0-B473-C1897C9C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4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43A2F0-1CFB-436F-B117-251ED3E7C02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9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C38798F-8C0E-40A7-AE50-B07EA9F4D4BE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62B459B-98D4-43EB-8B41-047831743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Money and The Ruling Elite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Money, Organized Interests, and American Politics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3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0"/>
            <a:ext cx="816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182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66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358" y="0"/>
            <a:ext cx="5289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26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86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538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061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800"/>
            <a:ext cx="91440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528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34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0000"/>
                </a:solidFill>
              </a:rPr>
              <a:t>Figure 5:  Concentration of income and campaign contributions in the top 0.01% of households and voting age population</a:t>
            </a:r>
          </a:p>
        </p:txBody>
      </p:sp>
    </p:spTree>
    <p:extLst>
      <p:ext uri="{BB962C8B-B14F-4D97-AF65-F5344CB8AC3E}">
        <p14:creationId xmlns:p14="http://schemas.microsoft.com/office/powerpoint/2010/main" val="3284532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938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2) </a:t>
            </a:r>
            <a:r>
              <a:rPr lang="en-US" dirty="0" smtClean="0"/>
              <a:t>The Automakers </a:t>
            </a:r>
            <a:r>
              <a:rPr lang="en-US" dirty="0" smtClean="0"/>
              <a:t>and the Unions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What Caused Detroit’s Demise?</a:t>
            </a:r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42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85750" y="517838"/>
          <a:ext cx="8572500" cy="5822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4104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1) Inequality and the Money Elite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Rich get Richer and Richer and Richer and Richer and the Politicians More and More Craven</a:t>
            </a:r>
            <a:endParaRPr lang="en-US" b="1" dirty="0">
              <a:solidFill>
                <a:srgbClr val="FF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33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782"/>
            <a:ext cx="9144000" cy="499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36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cnbc.com/i/CNBC/Sections/News_And_Analysis/_News/_SLIDESHOWS/MostDestructiveRiots/SS_Americas_Most_Destructive_Riots_Detroit_19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1967 Detroit Riot – 23-27 July 1967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82</a:t>
            </a:r>
            <a:r>
              <a:rPr lang="en-US" sz="2400" b="1" baseline="30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nd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Airborne Used to stop the rioting</a:t>
            </a:r>
            <a:endParaRPr lang="en-US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63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(26023) Riots, Rebellions, National Guard, Curfew, West Side, 19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32251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43 Dead (35 Black, 8 White), 1,189 Injured, 7,200 Arrests</a:t>
            </a:r>
            <a:endParaRPr lang="en-US" sz="28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951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atdetroit.net/forum/messages/6790/859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11" y="1371600"/>
            <a:ext cx="682573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817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Foreign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Automakers built assembly plants in the USA and are all non-union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They have, roughly, $10 - $20 an hour labor cost advantage due to the fact that they have no legacy retiree medical costs.  Also, </a:t>
            </a:r>
            <a:r>
              <a:rPr lang="en-US" sz="24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decline in the quality of American cars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 companies such as Toyota to charge higher prices for equivalent cars.</a:t>
            </a:r>
          </a:p>
        </p:txBody>
      </p:sp>
    </p:spTree>
    <p:extLst>
      <p:ext uri="{BB962C8B-B14F-4D97-AF65-F5344CB8AC3E}">
        <p14:creationId xmlns:p14="http://schemas.microsoft.com/office/powerpoint/2010/main" val="712829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recalled Chevy Cobalt ignition switch is seen at Raymond Chevrolet in Antioch, Illinois, July 17, 2014. REUTERS/John 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308064"/>
            <a:ext cx="5276850" cy="351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</a:rPr>
              <a:t>The General Motors Ignition </a:t>
            </a:r>
            <a:r>
              <a:rPr lang="en-US" sz="2400" b="1" dirty="0">
                <a:solidFill>
                  <a:srgbClr val="FF00FF"/>
                </a:solidFill>
              </a:rPr>
              <a:t>Switch </a:t>
            </a:r>
            <a:r>
              <a:rPr lang="en-US" sz="2400" b="1" dirty="0" smtClean="0">
                <a:solidFill>
                  <a:srgbClr val="FF00FF"/>
                </a:solidFill>
              </a:rPr>
              <a:t>Recall</a:t>
            </a:r>
            <a:r>
              <a:rPr lang="en-US" sz="2400" dirty="0" smtClean="0"/>
              <a:t>: (</a:t>
            </a:r>
            <a:r>
              <a:rPr lang="en-US" sz="2400" dirty="0"/>
              <a:t>Reuters) - The deadline to file claims under General Motors </a:t>
            </a:r>
            <a:r>
              <a:rPr lang="en-US" sz="2400" dirty="0" err="1"/>
              <a:t>Co's</a:t>
            </a:r>
            <a:r>
              <a:rPr lang="en-US" sz="2400" dirty="0"/>
              <a:t> faulty ignition-switch compensation program has been extended by one month to Jan. 31, said Kenneth Feinberg, the program's administrator. </a:t>
            </a:r>
          </a:p>
          <a:p>
            <a:r>
              <a:rPr lang="en-US" sz="2400" dirty="0"/>
              <a:t>Feinberg's office on Monday updated its list of claims submitted, saying it had </a:t>
            </a:r>
            <a:r>
              <a:rPr lang="en-US" sz="2400" b="1" dirty="0">
                <a:solidFill>
                  <a:srgbClr val="0000FF"/>
                </a:solidFill>
              </a:rPr>
              <a:t>approved compensation for the families of 33 victims killed in GM cars with faulty ignition switches.</a:t>
            </a:r>
          </a:p>
          <a:p>
            <a:r>
              <a:rPr lang="en-US" sz="2400" dirty="0"/>
              <a:t>Notice of the deadline extension was sent to about 4.5 million current and previous owners of eligible vehicles, Feinberg said in a statement.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0780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380"/>
            <a:ext cx="9144000" cy="583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60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473"/>
            <a:ext cx="9144000" cy="366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3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17" y="0"/>
            <a:ext cx="6314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76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4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232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391" y="914400"/>
            <a:ext cx="4444742" cy="4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3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-3405"/>
            <a:ext cx="4417409" cy="686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2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"/>
            <a:ext cx="9144000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43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457200"/>
          <a:ext cx="9143999" cy="6096006"/>
        </p:xfrm>
        <a:graphic>
          <a:graphicData uri="http://schemas.openxmlformats.org/drawingml/2006/table">
            <a:tbl>
              <a:tblPr/>
              <a:tblGrid>
                <a:gridCol w="6476331"/>
                <a:gridCol w="1333834"/>
                <a:gridCol w="1333834"/>
              </a:tblGrid>
              <a:tr h="2902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2011</a:t>
                      </a:r>
                      <a:r>
                        <a:rPr lang="en-US" sz="1600" b="1" i="0" u="none" strike="noStrike" dirty="0" smtClean="0">
                          <a:effectLst/>
                          <a:latin typeface="Arial"/>
                        </a:rPr>
                        <a:t>: Accumulated </a:t>
                      </a:r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from Smallest Size of Adjusted Gross Income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No adjusted gross income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2,450,924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$5,000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10,692,838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7.4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$10,000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23,079,555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15.9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$15,000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36,005,386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24.8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$20,000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47,885,444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32.9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$25,000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58,096,150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40.0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$30,000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67,083,763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46.1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$40,000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81,603,842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56.1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$50,000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92,587,815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63.7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$75,000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111,537,092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76.7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$100,000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123,463,493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84.9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$200,000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138,219,259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95.1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$500,000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142,020,900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97.7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$1,000,000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142,618,425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98.1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$1,500,000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142,753,332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98.2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$2,000,000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142,809,318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98.2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$5,000,000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142,888,681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98.3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$10,000,000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142,907,871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98.3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or more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142,919,316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98.3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All returns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145,370,240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688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6449</TotalTime>
  <Words>412</Words>
  <Application>Microsoft Office PowerPoint</Application>
  <PresentationFormat>On-screen Show (4:3)</PresentationFormat>
  <Paragraphs>79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Courier New</vt:lpstr>
      <vt:lpstr>Times New Roman</vt:lpstr>
      <vt:lpstr>Office Theme</vt:lpstr>
      <vt:lpstr>1_Office Theme</vt:lpstr>
      <vt:lpstr>2_Default Design</vt:lpstr>
      <vt:lpstr>3_Office Theme</vt:lpstr>
      <vt:lpstr>Money and The Ruling Elite</vt:lpstr>
      <vt:lpstr>1) Inequality and the Money Elite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2) The Automakers and the Unions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and The Ruling Elite</dc:title>
  <dc:creator>keith</dc:creator>
  <cp:lastModifiedBy>keith</cp:lastModifiedBy>
  <cp:revision>36</cp:revision>
  <dcterms:created xsi:type="dcterms:W3CDTF">2014-11-11T19:00:57Z</dcterms:created>
  <dcterms:modified xsi:type="dcterms:W3CDTF">2014-11-21T03:38:50Z</dcterms:modified>
</cp:coreProperties>
</file>