
<file path=[Content_Types].xml><?xml version="1.0" encoding="utf-8"?>
<Types xmlns="http://schemas.openxmlformats.org/package/2006/content-types"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57" r:id="rId8"/>
    <p:sldId id="263" r:id="rId9"/>
    <p:sldId id="267" r:id="rId10"/>
    <p:sldId id="268" r:id="rId11"/>
    <p:sldId id="264" r:id="rId12"/>
    <p:sldId id="265" r:id="rId13"/>
    <p:sldId id="266" r:id="rId14"/>
  </p:sldIdLst>
  <p:sldSz cx="9144000" cy="6858000" type="screen4x3"/>
  <p:notesSz cx="68580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90" y="-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93E70-469B-4EC0-9B33-2A8DD7A4EEAF}" type="datetimeFigureOut">
              <a:rPr lang="en-US" smtClean="0"/>
              <a:t>9/11/2014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0642D-3449-4BCB-931B-02D1CEEC5F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93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93E70-469B-4EC0-9B33-2A8DD7A4EEAF}" type="datetimeFigureOut">
              <a:rPr lang="en-US" smtClean="0"/>
              <a:t>9/11/2014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0642D-3449-4BCB-931B-02D1CEEC5F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882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93E70-469B-4EC0-9B33-2A8DD7A4EEAF}" type="datetimeFigureOut">
              <a:rPr lang="en-US" smtClean="0"/>
              <a:t>9/11/2014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0642D-3449-4BCB-931B-02D1CEEC5F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57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93E70-469B-4EC0-9B33-2A8DD7A4EEAF}" type="datetimeFigureOut">
              <a:rPr lang="en-US" smtClean="0"/>
              <a:t>9/11/2014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0642D-3449-4BCB-931B-02D1CEEC5F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451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93E70-469B-4EC0-9B33-2A8DD7A4EEAF}" type="datetimeFigureOut">
              <a:rPr lang="en-US" smtClean="0"/>
              <a:t>9/11/2014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0642D-3449-4BCB-931B-02D1CEEC5F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600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93E70-469B-4EC0-9B33-2A8DD7A4EEAF}" type="datetimeFigureOut">
              <a:rPr lang="en-US" smtClean="0"/>
              <a:t>9/11/2014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0642D-3449-4BCB-931B-02D1CEEC5F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620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93E70-469B-4EC0-9B33-2A8DD7A4EEAF}" type="datetimeFigureOut">
              <a:rPr lang="en-US" smtClean="0"/>
              <a:t>9/11/2014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0642D-3449-4BCB-931B-02D1CEEC5F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959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93E70-469B-4EC0-9B33-2A8DD7A4EEAF}" type="datetimeFigureOut">
              <a:rPr lang="en-US" smtClean="0"/>
              <a:t>9/11/2014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0642D-3449-4BCB-931B-02D1CEEC5F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77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93E70-469B-4EC0-9B33-2A8DD7A4EEAF}" type="datetimeFigureOut">
              <a:rPr lang="en-US" smtClean="0"/>
              <a:t>9/11/2014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0642D-3449-4BCB-931B-02D1CEEC5F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057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93E70-469B-4EC0-9B33-2A8DD7A4EEAF}" type="datetimeFigureOut">
              <a:rPr lang="en-US" smtClean="0"/>
              <a:t>9/11/2014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0642D-3449-4BCB-931B-02D1CEEC5F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998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93E70-469B-4EC0-9B33-2A8DD7A4EEAF}" type="datetimeFigureOut">
              <a:rPr lang="en-US" smtClean="0"/>
              <a:t>9/11/2014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0642D-3449-4BCB-931B-02D1CEEC5F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250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993E70-469B-4EC0-9B33-2A8DD7A4EEAF}" type="datetimeFigureOut">
              <a:rPr lang="en-US" smtClean="0"/>
              <a:t>9/11/2014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E0642D-3449-4BCB-931B-02D1CEEC5F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751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Polarized America (2006)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Figures and Tables for Chapters 2 and 3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78010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0"/>
            <a:ext cx="759185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450178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990600"/>
            <a:ext cx="5867400" cy="58674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19200" y="457200"/>
            <a:ext cx="6934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Annual Income Effect Using Pew Data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13016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947159"/>
            <a:ext cx="5943600" cy="59436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04800" y="457200"/>
            <a:ext cx="853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Republican Identification, Religion, and Income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75712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0539" y="457200"/>
            <a:ext cx="5416062" cy="64008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04800" y="76200"/>
            <a:ext cx="8534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Party-Income Stratification by State: White Respondents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87363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533400"/>
            <a:ext cx="5867400" cy="5867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529697" y="152400"/>
            <a:ext cx="609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Labor and Minimum Wage Votes, 1937 - 2000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38019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609600"/>
            <a:ext cx="5867400" cy="58674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529697" y="152400"/>
            <a:ext cx="609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2000 Bush Two-Party Vote by Counties and Districts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08795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609600"/>
            <a:ext cx="5791200" cy="5791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529697" y="152400"/>
            <a:ext cx="609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1992 Bush Two-Party Vote by Counties and Districts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71224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609600"/>
            <a:ext cx="5562600" cy="55626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529697" y="152400"/>
            <a:ext cx="609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1980 Reagan Two-Party Vote by Counties and Districts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71997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685800"/>
            <a:ext cx="5562600" cy="55626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529697" y="152400"/>
            <a:ext cx="609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1972 Nixon Two-Party Vote by Counties and Districts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62755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533400"/>
            <a:ext cx="5715000" cy="5715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529697" y="152400"/>
            <a:ext cx="609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Ideological Self Placement Liberal-Conservative 7-Point Scales  1,2 and 6,7 = Ideological;  3,4,5 = Moderate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75488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914400"/>
            <a:ext cx="5943600" cy="59436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66800" y="76200"/>
            <a:ext cx="6019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Party Stratification by Income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28576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4806226"/>
              </p:ext>
            </p:extLst>
          </p:nvPr>
        </p:nvGraphicFramePr>
        <p:xfrm>
          <a:off x="609600" y="1295400"/>
          <a:ext cx="5791200" cy="3053556"/>
        </p:xfrm>
        <a:graphic>
          <a:graphicData uri="http://schemas.openxmlformats.org/drawingml/2006/table">
            <a:tbl>
              <a:tblPr/>
              <a:tblGrid>
                <a:gridCol w="965200"/>
                <a:gridCol w="965200"/>
                <a:gridCol w="965200"/>
                <a:gridCol w="965200"/>
                <a:gridCol w="965200"/>
                <a:gridCol w="965200"/>
              </a:tblGrid>
              <a:tr h="508926">
                <a:tc grid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Arial"/>
                          <a:ea typeface="Times New Roman"/>
                        </a:rPr>
                        <a:t>Income Quintile</a:t>
                      </a:r>
                      <a:endParaRPr lang="en-US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0892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Arial"/>
                          <a:ea typeface="Times New Roman"/>
                        </a:rPr>
                        <a:t>Year</a:t>
                      </a:r>
                      <a:endParaRPr lang="en-US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Arial"/>
                          <a:ea typeface="Times New Roman"/>
                        </a:rPr>
                        <a:t>1</a:t>
                      </a:r>
                      <a:endParaRPr lang="en-US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Arial"/>
                          <a:ea typeface="Times New Roman"/>
                        </a:rPr>
                        <a:t>2</a:t>
                      </a:r>
                      <a:endParaRPr lang="en-US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Arial"/>
                          <a:ea typeface="Times New Roman"/>
                        </a:rPr>
                        <a:t>3</a:t>
                      </a:r>
                      <a:endParaRPr lang="en-US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Arial"/>
                          <a:ea typeface="Times New Roman"/>
                        </a:rPr>
                        <a:t>4</a:t>
                      </a:r>
                      <a:endParaRPr lang="en-US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Arial"/>
                          <a:ea typeface="Times New Roman"/>
                        </a:rPr>
                        <a:t>5</a:t>
                      </a:r>
                      <a:endParaRPr lang="en-US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892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Arial"/>
                          <a:ea typeface="Times New Roman"/>
                        </a:rPr>
                        <a:t>1996</a:t>
                      </a:r>
                      <a:endParaRPr lang="en-US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Arial"/>
                          <a:ea typeface="Times New Roman"/>
                        </a:rPr>
                        <a:t>0.187</a:t>
                      </a:r>
                      <a:endParaRPr lang="en-US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Arial"/>
                          <a:ea typeface="Times New Roman"/>
                        </a:rPr>
                        <a:t>0.184</a:t>
                      </a:r>
                      <a:endParaRPr lang="en-US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Arial"/>
                          <a:ea typeface="Times New Roman"/>
                        </a:rPr>
                        <a:t>0.282</a:t>
                      </a:r>
                      <a:endParaRPr lang="en-US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Arial"/>
                          <a:ea typeface="Times New Roman"/>
                        </a:rPr>
                        <a:t>0.290</a:t>
                      </a:r>
                      <a:endParaRPr lang="en-US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Arial"/>
                          <a:ea typeface="Times New Roman"/>
                        </a:rPr>
                        <a:t>0.411</a:t>
                      </a:r>
                      <a:endParaRPr lang="en-US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50892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Arial"/>
                          <a:ea typeface="Times New Roman"/>
                        </a:rPr>
                        <a:t>1998</a:t>
                      </a:r>
                      <a:endParaRPr lang="en-US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Arial"/>
                          <a:ea typeface="Times New Roman"/>
                        </a:rPr>
                        <a:t>0.233</a:t>
                      </a:r>
                      <a:endParaRPr lang="en-US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Arial"/>
                          <a:ea typeface="Times New Roman"/>
                        </a:rPr>
                        <a:t>0.234</a:t>
                      </a:r>
                      <a:endParaRPr lang="en-US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Arial"/>
                          <a:ea typeface="Times New Roman"/>
                        </a:rPr>
                        <a:t>0.266</a:t>
                      </a:r>
                      <a:endParaRPr lang="en-US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Arial"/>
                          <a:ea typeface="Times New Roman"/>
                        </a:rPr>
                        <a:t>0.252</a:t>
                      </a:r>
                      <a:endParaRPr lang="en-US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Arial"/>
                          <a:ea typeface="Times New Roman"/>
                        </a:rPr>
                        <a:t>0.374</a:t>
                      </a:r>
                      <a:endParaRPr lang="en-US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0892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Arial"/>
                          <a:ea typeface="Times New Roman"/>
                        </a:rPr>
                        <a:t>2000</a:t>
                      </a:r>
                      <a:endParaRPr lang="en-US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Arial"/>
                          <a:ea typeface="Times New Roman"/>
                        </a:rPr>
                        <a:t>0.144</a:t>
                      </a:r>
                      <a:endParaRPr lang="en-US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Arial"/>
                          <a:ea typeface="Times New Roman"/>
                        </a:rPr>
                        <a:t>0.222</a:t>
                      </a:r>
                      <a:endParaRPr lang="en-US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Arial"/>
                          <a:ea typeface="Times New Roman"/>
                        </a:rPr>
                        <a:t>0.215</a:t>
                      </a:r>
                      <a:endParaRPr lang="en-US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Arial"/>
                          <a:ea typeface="Times New Roman"/>
                        </a:rPr>
                        <a:t>0.294</a:t>
                      </a:r>
                      <a:endParaRPr lang="en-US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Arial"/>
                          <a:ea typeface="Times New Roman"/>
                        </a:rPr>
                        <a:t>0.324</a:t>
                      </a:r>
                      <a:endParaRPr lang="en-US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0892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Arial"/>
                          <a:ea typeface="Times New Roman"/>
                        </a:rPr>
                        <a:t>2002</a:t>
                      </a:r>
                      <a:endParaRPr lang="en-US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Arial"/>
                          <a:ea typeface="Times New Roman"/>
                        </a:rPr>
                        <a:t>0.197</a:t>
                      </a:r>
                      <a:endParaRPr lang="en-US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Arial"/>
                          <a:ea typeface="Times New Roman"/>
                        </a:rPr>
                        <a:t>0.248</a:t>
                      </a:r>
                      <a:endParaRPr lang="en-US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Arial"/>
                          <a:ea typeface="Times New Roman"/>
                        </a:rPr>
                        <a:t>0.301</a:t>
                      </a:r>
                      <a:endParaRPr lang="en-US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Arial"/>
                          <a:ea typeface="Times New Roman"/>
                        </a:rPr>
                        <a:t>0.362</a:t>
                      </a:r>
                      <a:endParaRPr lang="en-US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Arial"/>
                          <a:ea typeface="Times New Roman"/>
                        </a:rPr>
                        <a:t>0.401</a:t>
                      </a:r>
                      <a:endParaRPr lang="en-US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575846"/>
            <a:ext cx="8001000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MS Mincho" pitchFamily="49" charset="-128"/>
                <a:cs typeface="Arial" pitchFamily="34" charset="0"/>
              </a:rPr>
              <a:t>Table 3.7:  Republican Identification by Quintile 1996-2002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74881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22076</TotalTime>
  <Words>133</Words>
  <Application>Microsoft Office PowerPoint</Application>
  <PresentationFormat>On-screen Show (4:3)</PresentationFormat>
  <Paragraphs>44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Polarized America (2006)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Polarized America (2006)</dc:title>
  <dc:creator>keith</dc:creator>
  <cp:lastModifiedBy>keith</cp:lastModifiedBy>
  <cp:revision>24</cp:revision>
  <cp:lastPrinted>2014-09-02T18:55:24Z</cp:lastPrinted>
  <dcterms:created xsi:type="dcterms:W3CDTF">2014-08-27T19:11:56Z</dcterms:created>
  <dcterms:modified xsi:type="dcterms:W3CDTF">2014-09-12T19:16:56Z</dcterms:modified>
</cp:coreProperties>
</file>