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80" r:id="rId4"/>
    <p:sldId id="257" r:id="rId5"/>
    <p:sldId id="279" r:id="rId6"/>
    <p:sldId id="283" r:id="rId7"/>
    <p:sldId id="258" r:id="rId8"/>
    <p:sldId id="281" r:id="rId9"/>
    <p:sldId id="259" r:id="rId10"/>
    <p:sldId id="260" r:id="rId11"/>
    <p:sldId id="261" r:id="rId12"/>
    <p:sldId id="262" r:id="rId13"/>
    <p:sldId id="284" r:id="rId14"/>
    <p:sldId id="285" r:id="rId15"/>
    <p:sldId id="263" r:id="rId16"/>
    <p:sldId id="264" r:id="rId17"/>
    <p:sldId id="265" r:id="rId18"/>
    <p:sldId id="266" r:id="rId19"/>
    <p:sldId id="267" r:id="rId20"/>
    <p:sldId id="268" r:id="rId21"/>
    <p:sldId id="269" r:id="rId22"/>
    <p:sldId id="286" r:id="rId23"/>
    <p:sldId id="270" r:id="rId24"/>
    <p:sldId id="287" r:id="rId25"/>
    <p:sldId id="271" r:id="rId26"/>
    <p:sldId id="27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677"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8FE1BF-DF33-4B93-9F1B-5304E6D9D90A}"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A0CCE-4468-4AE1-8CA9-C9A45C5F119D}" type="slidenum">
              <a:rPr lang="en-US" smtClean="0"/>
              <a:t>‹#›</a:t>
            </a:fld>
            <a:endParaRPr lang="en-US"/>
          </a:p>
        </p:txBody>
      </p:sp>
    </p:spTree>
    <p:extLst>
      <p:ext uri="{BB962C8B-B14F-4D97-AF65-F5344CB8AC3E}">
        <p14:creationId xmlns:p14="http://schemas.microsoft.com/office/powerpoint/2010/main" val="1398375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8FE1BF-DF33-4B93-9F1B-5304E6D9D90A}"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A0CCE-4468-4AE1-8CA9-C9A45C5F119D}" type="slidenum">
              <a:rPr lang="en-US" smtClean="0"/>
              <a:t>‹#›</a:t>
            </a:fld>
            <a:endParaRPr lang="en-US"/>
          </a:p>
        </p:txBody>
      </p:sp>
    </p:spTree>
    <p:extLst>
      <p:ext uri="{BB962C8B-B14F-4D97-AF65-F5344CB8AC3E}">
        <p14:creationId xmlns:p14="http://schemas.microsoft.com/office/powerpoint/2010/main" val="656016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8FE1BF-DF33-4B93-9F1B-5304E6D9D90A}"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A0CCE-4468-4AE1-8CA9-C9A45C5F119D}" type="slidenum">
              <a:rPr lang="en-US" smtClean="0"/>
              <a:t>‹#›</a:t>
            </a:fld>
            <a:endParaRPr lang="en-US"/>
          </a:p>
        </p:txBody>
      </p:sp>
    </p:spTree>
    <p:extLst>
      <p:ext uri="{BB962C8B-B14F-4D97-AF65-F5344CB8AC3E}">
        <p14:creationId xmlns:p14="http://schemas.microsoft.com/office/powerpoint/2010/main" val="776244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8FE1BF-DF33-4B93-9F1B-5304E6D9D90A}"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A0CCE-4468-4AE1-8CA9-C9A45C5F119D}" type="slidenum">
              <a:rPr lang="en-US" smtClean="0"/>
              <a:t>‹#›</a:t>
            </a:fld>
            <a:endParaRPr lang="en-US"/>
          </a:p>
        </p:txBody>
      </p:sp>
    </p:spTree>
    <p:extLst>
      <p:ext uri="{BB962C8B-B14F-4D97-AF65-F5344CB8AC3E}">
        <p14:creationId xmlns:p14="http://schemas.microsoft.com/office/powerpoint/2010/main" val="3895118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8FE1BF-DF33-4B93-9F1B-5304E6D9D90A}"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A0CCE-4468-4AE1-8CA9-C9A45C5F119D}" type="slidenum">
              <a:rPr lang="en-US" smtClean="0"/>
              <a:t>‹#›</a:t>
            </a:fld>
            <a:endParaRPr lang="en-US"/>
          </a:p>
        </p:txBody>
      </p:sp>
    </p:spTree>
    <p:extLst>
      <p:ext uri="{BB962C8B-B14F-4D97-AF65-F5344CB8AC3E}">
        <p14:creationId xmlns:p14="http://schemas.microsoft.com/office/powerpoint/2010/main" val="256082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8FE1BF-DF33-4B93-9F1B-5304E6D9D90A}"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A0CCE-4468-4AE1-8CA9-C9A45C5F119D}" type="slidenum">
              <a:rPr lang="en-US" smtClean="0"/>
              <a:t>‹#›</a:t>
            </a:fld>
            <a:endParaRPr lang="en-US"/>
          </a:p>
        </p:txBody>
      </p:sp>
    </p:spTree>
    <p:extLst>
      <p:ext uri="{BB962C8B-B14F-4D97-AF65-F5344CB8AC3E}">
        <p14:creationId xmlns:p14="http://schemas.microsoft.com/office/powerpoint/2010/main" val="403393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8FE1BF-DF33-4B93-9F1B-5304E6D9D90A}" type="datetimeFigureOut">
              <a:rPr lang="en-US" smtClean="0"/>
              <a:t>9/8/2015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AA0CCE-4468-4AE1-8CA9-C9A45C5F119D}" type="slidenum">
              <a:rPr lang="en-US" smtClean="0"/>
              <a:t>‹#›</a:t>
            </a:fld>
            <a:endParaRPr lang="en-US"/>
          </a:p>
        </p:txBody>
      </p:sp>
    </p:spTree>
    <p:extLst>
      <p:ext uri="{BB962C8B-B14F-4D97-AF65-F5344CB8AC3E}">
        <p14:creationId xmlns:p14="http://schemas.microsoft.com/office/powerpoint/2010/main" val="3066776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8FE1BF-DF33-4B93-9F1B-5304E6D9D90A}" type="datetimeFigureOut">
              <a:rPr lang="en-US" smtClean="0"/>
              <a:t>9/8/2015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AA0CCE-4468-4AE1-8CA9-C9A45C5F119D}" type="slidenum">
              <a:rPr lang="en-US" smtClean="0"/>
              <a:t>‹#›</a:t>
            </a:fld>
            <a:endParaRPr lang="en-US"/>
          </a:p>
        </p:txBody>
      </p:sp>
    </p:spTree>
    <p:extLst>
      <p:ext uri="{BB962C8B-B14F-4D97-AF65-F5344CB8AC3E}">
        <p14:creationId xmlns:p14="http://schemas.microsoft.com/office/powerpoint/2010/main" val="2423476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8FE1BF-DF33-4B93-9F1B-5304E6D9D90A}" type="datetimeFigureOut">
              <a:rPr lang="en-US" smtClean="0"/>
              <a:t>9/8/2015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AA0CCE-4468-4AE1-8CA9-C9A45C5F119D}" type="slidenum">
              <a:rPr lang="en-US" smtClean="0"/>
              <a:t>‹#›</a:t>
            </a:fld>
            <a:endParaRPr lang="en-US"/>
          </a:p>
        </p:txBody>
      </p:sp>
    </p:spTree>
    <p:extLst>
      <p:ext uri="{BB962C8B-B14F-4D97-AF65-F5344CB8AC3E}">
        <p14:creationId xmlns:p14="http://schemas.microsoft.com/office/powerpoint/2010/main" val="149818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8FE1BF-DF33-4B93-9F1B-5304E6D9D90A}"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A0CCE-4468-4AE1-8CA9-C9A45C5F119D}" type="slidenum">
              <a:rPr lang="en-US" smtClean="0"/>
              <a:t>‹#›</a:t>
            </a:fld>
            <a:endParaRPr lang="en-US"/>
          </a:p>
        </p:txBody>
      </p:sp>
    </p:spTree>
    <p:extLst>
      <p:ext uri="{BB962C8B-B14F-4D97-AF65-F5344CB8AC3E}">
        <p14:creationId xmlns:p14="http://schemas.microsoft.com/office/powerpoint/2010/main" val="1507528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8FE1BF-DF33-4B93-9F1B-5304E6D9D90A}"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A0CCE-4468-4AE1-8CA9-C9A45C5F119D}" type="slidenum">
              <a:rPr lang="en-US" smtClean="0"/>
              <a:t>‹#›</a:t>
            </a:fld>
            <a:endParaRPr lang="en-US"/>
          </a:p>
        </p:txBody>
      </p:sp>
    </p:spTree>
    <p:extLst>
      <p:ext uri="{BB962C8B-B14F-4D97-AF65-F5344CB8AC3E}">
        <p14:creationId xmlns:p14="http://schemas.microsoft.com/office/powerpoint/2010/main" val="3964520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FE1BF-DF33-4B93-9F1B-5304E6D9D90A}" type="datetimeFigureOut">
              <a:rPr lang="en-US" smtClean="0"/>
              <a:t>9/8/2015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A0CCE-4468-4AE1-8CA9-C9A45C5F119D}" type="slidenum">
              <a:rPr lang="en-US" smtClean="0"/>
              <a:t>‹#›</a:t>
            </a:fld>
            <a:endParaRPr lang="en-US"/>
          </a:p>
        </p:txBody>
      </p:sp>
    </p:spTree>
    <p:extLst>
      <p:ext uri="{BB962C8B-B14F-4D97-AF65-F5344CB8AC3E}">
        <p14:creationId xmlns:p14="http://schemas.microsoft.com/office/powerpoint/2010/main" val="281500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Foreign Policy and the “Pop-Gun” Republic</a:t>
            </a:r>
          </a:p>
        </p:txBody>
      </p:sp>
      <p:sp>
        <p:nvSpPr>
          <p:cNvPr id="3" name="Subtitle 2"/>
          <p:cNvSpPr>
            <a:spLocks noGrp="1"/>
          </p:cNvSpPr>
          <p:nvPr>
            <p:ph type="subTitle" idx="1"/>
          </p:nvPr>
        </p:nvSpPr>
        <p:spPr/>
        <p:txBody>
          <a:bodyPr>
            <a:normAutofit/>
          </a:bodyPr>
          <a:lstStyle/>
          <a:p>
            <a:r>
              <a:rPr lang="en-US" sz="4400" b="1" dirty="0" smtClean="0">
                <a:solidFill>
                  <a:srgbClr val="FF0000"/>
                </a:solidFill>
              </a:rPr>
              <a:t>1790-1799</a:t>
            </a:r>
            <a:endParaRPr lang="en-US" sz="4400" b="1" dirty="0">
              <a:solidFill>
                <a:srgbClr val="FF0000"/>
              </a:solidFill>
            </a:endParaRPr>
          </a:p>
        </p:txBody>
      </p:sp>
    </p:spTree>
    <p:extLst>
      <p:ext uri="{BB962C8B-B14F-4D97-AF65-F5344CB8AC3E}">
        <p14:creationId xmlns:p14="http://schemas.microsoft.com/office/powerpoint/2010/main" val="3289393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4/43/Ex%C3%A9cution_de_Marie_Antoinette_le_16_octobre_17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434"/>
            <a:ext cx="9144000" cy="6564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140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1101" y="1"/>
            <a:ext cx="9175102" cy="745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200000"/>
              </a:lnSpc>
              <a:spcBef>
                <a:spcPct val="0"/>
              </a:spcBef>
              <a:spcAft>
                <a:spcPct val="0"/>
              </a:spcAft>
              <a:buClrTx/>
              <a:buSzTx/>
              <a:tabLst/>
            </a:pPr>
            <a:r>
              <a:rPr kumimoji="0" lang="en-US" altLang="en-US" sz="20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By 1792 French were at War with Britain</a:t>
            </a: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t>
            </a:r>
            <a:r>
              <a:rPr kumimoji="0" lang="en-US" altLang="en-US" sz="20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By a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0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1778 Treaty</a:t>
            </a: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U.S. had to defend French West Indies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and receive prizes captured at sea by French </a:t>
            </a:r>
          </a:p>
          <a:p>
            <a:pPr>
              <a:lnSpc>
                <a:spcPct val="200000"/>
              </a:lnSpc>
            </a:pP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privateers.</a:t>
            </a:r>
          </a:p>
          <a:p>
            <a:pPr>
              <a:lnSpc>
                <a:spcPct val="200000"/>
              </a:lnSpc>
            </a:pPr>
            <a:endParaRPr lang="en-US" sz="2000" dirty="0" smtClean="0">
              <a:effectLst/>
              <a:latin typeface="Courier New" panose="02070309020205020404" pitchFamily="49" charset="0"/>
              <a:cs typeface="Courier New" panose="02070309020205020404" pitchFamily="49" charset="0"/>
            </a:endParaRPr>
          </a:p>
          <a:p>
            <a:pPr lvl="2">
              <a:lnSpc>
                <a:spcPct val="200000"/>
              </a:lnSpc>
            </a:pPr>
            <a:r>
              <a:rPr lang="en-US" sz="2000" b="1" dirty="0" smtClean="0">
                <a:solidFill>
                  <a:srgbClr val="3333FF"/>
                </a:solidFill>
                <a:latin typeface="Courier New" panose="02070309020205020404" pitchFamily="49" charset="0"/>
                <a:cs typeface="Courier New" panose="02070309020205020404" pitchFamily="49" charset="0"/>
              </a:rPr>
              <a:t>By 1793 </a:t>
            </a:r>
            <a:r>
              <a:rPr lang="en-US" sz="2000" dirty="0" smtClean="0">
                <a:latin typeface="Courier New" panose="02070309020205020404" pitchFamily="49" charset="0"/>
                <a:cs typeface="Courier New" panose="02070309020205020404" pitchFamily="49" charset="0"/>
              </a:rPr>
              <a:t>Conservative (</a:t>
            </a:r>
            <a:r>
              <a:rPr lang="en-US" sz="2000" b="1" dirty="0" smtClean="0">
                <a:solidFill>
                  <a:srgbClr val="3333FF"/>
                </a:solidFill>
                <a:latin typeface="Courier New" panose="02070309020205020404" pitchFamily="49" charset="0"/>
                <a:cs typeface="Courier New" panose="02070309020205020404" pitchFamily="49" charset="0"/>
              </a:rPr>
              <a:t>Federalist</a:t>
            </a:r>
            <a:r>
              <a:rPr lang="en-US" sz="2000" dirty="0" smtClean="0">
                <a:latin typeface="Courier New" panose="02070309020205020404" pitchFamily="49" charset="0"/>
                <a:cs typeface="Courier New" panose="02070309020205020404" pitchFamily="49" charset="0"/>
              </a:rPr>
              <a:t>) opinion had turned </a:t>
            </a:r>
          </a:p>
          <a:p>
            <a:pPr lvl="2">
              <a:lnSpc>
                <a:spcPct val="200000"/>
              </a:lnSpc>
            </a:pPr>
            <a:r>
              <a:rPr lang="en-US" sz="2000" dirty="0" smtClean="0">
                <a:latin typeface="Courier New" panose="02070309020205020404" pitchFamily="49" charset="0"/>
                <a:cs typeface="Courier New" panose="02070309020205020404" pitchFamily="49" charset="0"/>
              </a:rPr>
              <a:t>against </a:t>
            </a:r>
            <a:r>
              <a:rPr lang="en-US" sz="2000" dirty="0">
                <a:latin typeface="Courier New" panose="02070309020205020404" pitchFamily="49" charset="0"/>
                <a:cs typeface="Courier New" panose="02070309020205020404" pitchFamily="49" charset="0"/>
              </a:rPr>
              <a:t>France. </a:t>
            </a:r>
            <a:endParaRPr lang="en-US" sz="2000" dirty="0" smtClean="0">
              <a:latin typeface="Courier New" panose="02070309020205020404" pitchFamily="49" charset="0"/>
              <a:cs typeface="Courier New" panose="02070309020205020404" pitchFamily="49" charset="0"/>
            </a:endParaRPr>
          </a:p>
          <a:p>
            <a:pPr lvl="2">
              <a:lnSpc>
                <a:spcPct val="200000"/>
              </a:lnSpc>
            </a:pPr>
            <a:r>
              <a:rPr lang="en-US" sz="2000" b="1" dirty="0" smtClean="0">
                <a:solidFill>
                  <a:srgbClr val="FF0000"/>
                </a:solidFill>
                <a:latin typeface="Courier New" panose="02070309020205020404" pitchFamily="49" charset="0"/>
                <a:cs typeface="Courier New" panose="02070309020205020404" pitchFamily="49" charset="0"/>
              </a:rPr>
              <a:t>Jeffersonians</a:t>
            </a:r>
            <a:r>
              <a:rPr lang="en-US" sz="2000" dirty="0">
                <a:latin typeface="Courier New" panose="02070309020205020404" pitchFamily="49" charset="0"/>
                <a:cs typeface="Courier New" panose="02070309020205020404" pitchFamily="49" charset="0"/>
              </a:rPr>
              <a:t>, though horrified by the </a:t>
            </a:r>
            <a:r>
              <a:rPr lang="en-US" sz="2000" dirty="0" smtClean="0">
                <a:latin typeface="Courier New" panose="02070309020205020404" pitchFamily="49" charset="0"/>
                <a:cs typeface="Courier New" panose="02070309020205020404" pitchFamily="49" charset="0"/>
              </a:rPr>
              <a:t>executions</a:t>
            </a:r>
            <a:r>
              <a:rPr lang="en-US" sz="2000" dirty="0">
                <a:latin typeface="Courier New" panose="02070309020205020404" pitchFamily="49" charset="0"/>
                <a:cs typeface="Courier New" panose="02070309020205020404" pitchFamily="49" charset="0"/>
              </a:rPr>
              <a:t>, </a:t>
            </a:r>
            <a:endParaRPr lang="en-US" sz="2000" dirty="0" smtClean="0">
              <a:latin typeface="Courier New" panose="02070309020205020404" pitchFamily="49" charset="0"/>
              <a:cs typeface="Courier New" panose="02070309020205020404" pitchFamily="49" charset="0"/>
            </a:endParaRPr>
          </a:p>
          <a:p>
            <a:pPr lvl="2">
              <a:lnSpc>
                <a:spcPct val="200000"/>
              </a:lnSpc>
            </a:pPr>
            <a:r>
              <a:rPr lang="en-US" sz="2000" dirty="0" smtClean="0">
                <a:latin typeface="Courier New" panose="02070309020205020404" pitchFamily="49" charset="0"/>
                <a:cs typeface="Courier New" panose="02070309020205020404" pitchFamily="49" charset="0"/>
              </a:rPr>
              <a:t>reaffirmed </a:t>
            </a:r>
            <a:r>
              <a:rPr lang="en-US" sz="2000" dirty="0">
                <a:latin typeface="Courier New" panose="02070309020205020404" pitchFamily="49" charset="0"/>
                <a:cs typeface="Courier New" panose="02070309020205020404" pitchFamily="49" charset="0"/>
              </a:rPr>
              <a:t>their dislike of Monarchs and monarchy </a:t>
            </a:r>
            <a:endParaRPr lang="en-US" sz="2000" dirty="0" smtClean="0">
              <a:latin typeface="Courier New" panose="02070309020205020404" pitchFamily="49" charset="0"/>
              <a:cs typeface="Courier New" panose="02070309020205020404" pitchFamily="49" charset="0"/>
            </a:endParaRPr>
          </a:p>
          <a:p>
            <a:pPr lvl="2">
              <a:lnSpc>
                <a:spcPct val="200000"/>
              </a:lnSpc>
            </a:pPr>
            <a:r>
              <a:rPr lang="en-US" sz="2000" dirty="0" smtClean="0">
                <a:latin typeface="Courier New" panose="02070309020205020404" pitchFamily="49" charset="0"/>
                <a:cs typeface="Courier New" panose="02070309020205020404" pitchFamily="49" charset="0"/>
              </a:rPr>
              <a:t>and </a:t>
            </a:r>
            <a:r>
              <a:rPr lang="en-US" sz="2000" dirty="0">
                <a:latin typeface="Courier New" panose="02070309020205020404" pitchFamily="49" charset="0"/>
                <a:cs typeface="Courier New" panose="02070309020205020404" pitchFamily="49" charset="0"/>
              </a:rPr>
              <a:t>voiced their </a:t>
            </a:r>
            <a:r>
              <a:rPr lang="en-US" sz="2000" dirty="0" smtClean="0">
                <a:latin typeface="Courier New" panose="02070309020205020404" pitchFamily="49" charset="0"/>
                <a:cs typeface="Courier New" panose="02070309020205020404" pitchFamily="49" charset="0"/>
              </a:rPr>
              <a:t>confidence </a:t>
            </a:r>
            <a:r>
              <a:rPr lang="en-US" sz="2000" dirty="0">
                <a:latin typeface="Courier New" panose="02070309020205020404" pitchFamily="49" charset="0"/>
                <a:cs typeface="Courier New" panose="02070309020205020404" pitchFamily="49" charset="0"/>
              </a:rPr>
              <a:t>in the people of France.</a:t>
            </a:r>
          </a:p>
          <a:p>
            <a:pPr marL="914400" marR="0" lvl="2" indent="0" algn="l" defTabSz="914400" rtl="0" eaLnBrk="0" fontAlgn="base" latinLnBrk="0" hangingPunct="0">
              <a:lnSpc>
                <a:spcPct val="200000"/>
              </a:lnSpc>
              <a:spcBef>
                <a:spcPct val="0"/>
              </a:spcBef>
              <a:spcAft>
                <a:spcPct val="0"/>
              </a:spcAft>
              <a:buClrTx/>
              <a:buSzTx/>
              <a:tabLst/>
            </a:pPr>
            <a:endParaRPr kumimoji="0" lang="en-US" alt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06456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28600"/>
            <a:ext cx="9110186"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On </a:t>
            </a:r>
            <a:r>
              <a:rPr kumimoji="0" lang="en-US" altLang="en-US" sz="20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22 April 1793 </a:t>
            </a: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President Washington issued a </a:t>
            </a:r>
            <a:r>
              <a:rPr kumimoji="0" lang="en-US" altLang="en-US" sz="20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neutrality </a:t>
            </a:r>
          </a:p>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proclamation</a:t>
            </a: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 the U.S. would not participate in French </a:t>
            </a:r>
          </a:p>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Wars.  Jefferson argued</a:t>
            </a:r>
            <a:r>
              <a:rPr kumimoji="0" lang="en-US" altLang="en-US" sz="2000" b="0" i="0" u="none" strike="noStrike" cap="none" normalizeH="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t>
            </a: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that </a:t>
            </a:r>
            <a:r>
              <a:rPr kumimoji="0" lang="en-US" altLang="en-US" sz="2000" b="1" i="0" u="none" strike="noStrike" cap="none" normalizeH="0" baseline="0" dirty="0" smtClean="0">
                <a:ln>
                  <a:noFill/>
                </a:ln>
                <a:solidFill>
                  <a:srgbClr val="FF00FF"/>
                </a:solidFill>
                <a:effectLst/>
                <a:latin typeface="Courier New" panose="02070309020205020404" pitchFamily="49" charset="0"/>
                <a:ea typeface="Times New Roman" pitchFamily="18" charset="0"/>
                <a:cs typeface="Courier New" panose="02070309020205020404" pitchFamily="49" charset="0"/>
              </a:rPr>
              <a:t>the 1778 Treaty was valid </a:t>
            </a:r>
          </a:p>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00FF"/>
                </a:solidFill>
                <a:effectLst/>
                <a:latin typeface="Courier New" panose="02070309020205020404" pitchFamily="49" charset="0"/>
                <a:ea typeface="Times New Roman" pitchFamily="18" charset="0"/>
                <a:cs typeface="Courier New" panose="02070309020205020404" pitchFamily="49" charset="0"/>
              </a:rPr>
              <a:t>under international law </a:t>
            </a:r>
            <a:r>
              <a:rPr kumimoji="0" lang="en-US" altLang="en-US" sz="2000" b="1" i="1" u="none" strike="noStrike" cap="none" normalizeH="0" baseline="0" dirty="0" smtClean="0">
                <a:ln>
                  <a:noFill/>
                </a:ln>
                <a:solidFill>
                  <a:srgbClr val="FF00FF"/>
                </a:solidFill>
                <a:effectLst/>
                <a:latin typeface="Courier New" panose="02070309020205020404" pitchFamily="49" charset="0"/>
                <a:ea typeface="Times New Roman" pitchFamily="18" charset="0"/>
                <a:cs typeface="Courier New" panose="02070309020205020404" pitchFamily="49" charset="0"/>
              </a:rPr>
              <a:t>and</a:t>
            </a:r>
            <a:r>
              <a:rPr kumimoji="0" lang="en-US" altLang="en-US" sz="2000" b="1" i="0" u="none" strike="noStrike" cap="none" normalizeH="0" baseline="0" dirty="0" smtClean="0">
                <a:ln>
                  <a:noFill/>
                </a:ln>
                <a:solidFill>
                  <a:srgbClr val="FF00FF"/>
                </a:solidFill>
                <a:effectLst/>
                <a:latin typeface="Courier New" panose="02070309020205020404" pitchFamily="49" charset="0"/>
                <a:ea typeface="Times New Roman" pitchFamily="18" charset="0"/>
                <a:cs typeface="Courier New" panose="02070309020205020404" pitchFamily="49" charset="0"/>
              </a:rPr>
              <a:t> only Congress could declare </a:t>
            </a:r>
          </a:p>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00FF"/>
                </a:solidFill>
                <a:effectLst/>
                <a:latin typeface="Courier New" panose="02070309020205020404" pitchFamily="49" charset="0"/>
                <a:ea typeface="Times New Roman" pitchFamily="18" charset="0"/>
                <a:cs typeface="Courier New" panose="02070309020205020404" pitchFamily="49" charset="0"/>
              </a:rPr>
              <a:t>neutrality </a:t>
            </a: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(the news of the executions in France and </a:t>
            </a:r>
          </a:p>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the break out of Wars in early 1793 did not reach U.S. </a:t>
            </a:r>
          </a:p>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until April 1793 because of westerly gales in the </a:t>
            </a:r>
          </a:p>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North Atlantic).</a:t>
            </a:r>
            <a:r>
              <a:rPr kumimoji="0" lang="en-US" alt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4113614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a:solidFill>
                  <a:srgbClr val="FF0000"/>
                </a:solidFill>
                <a:latin typeface="Courier New" panose="02070309020205020404" pitchFamily="49" charset="0"/>
                <a:cs typeface="Courier New" panose="02070309020205020404" pitchFamily="49" charset="0"/>
              </a:rPr>
              <a:t>Thomas Jefferson</a:t>
            </a:r>
            <a:r>
              <a:rPr lang="en-US" dirty="0"/>
              <a:t/>
            </a:r>
            <a:br>
              <a:rPr lang="en-US" dirty="0"/>
            </a:br>
            <a:r>
              <a:rPr lang="en-US" sz="4000" b="1" dirty="0">
                <a:latin typeface="Courier New" panose="02070309020205020404" pitchFamily="49" charset="0"/>
                <a:cs typeface="Courier New" panose="02070309020205020404" pitchFamily="49" charset="0"/>
              </a:rPr>
              <a:t>13 April 1743 – 4 July 1826</a:t>
            </a:r>
            <a:endParaRPr lang="en-US" sz="4000" dirty="0"/>
          </a:p>
        </p:txBody>
      </p:sp>
      <p:pic>
        <p:nvPicPr>
          <p:cNvPr id="4" name="Picture 2" descr="http://upload.wikimedia.org/wikipedia/commons/3/3f/Thomas_Jefferson_by_Rembrandt_Peale_1805_croppe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8526" y="1524000"/>
            <a:ext cx="4126734" cy="472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72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FF0000"/>
                </a:solidFill>
                <a:latin typeface="Courier New" panose="02070309020205020404" pitchFamily="49" charset="0"/>
                <a:cs typeface="Courier New" panose="02070309020205020404" pitchFamily="49" charset="0"/>
              </a:rPr>
              <a:t>Alexander Hamilton</a:t>
            </a:r>
            <a:r>
              <a:rPr lang="en-US" dirty="0" smtClean="0"/>
              <a:t/>
            </a:r>
            <a:br>
              <a:rPr lang="en-US" dirty="0" smtClean="0"/>
            </a:br>
            <a:r>
              <a:rPr lang="en-US" sz="4000" b="1" dirty="0" smtClean="0">
                <a:latin typeface="Courier New" panose="02070309020205020404" pitchFamily="49" charset="0"/>
                <a:cs typeface="Courier New" panose="02070309020205020404" pitchFamily="49" charset="0"/>
              </a:rPr>
              <a:t>11 January 1755 – 12 July 1804</a:t>
            </a:r>
            <a:endParaRPr lang="en-US" sz="4000" b="1" dirty="0">
              <a:latin typeface="Courier New" panose="02070309020205020404" pitchFamily="49" charset="0"/>
              <a:cs typeface="Courier New" panose="02070309020205020404" pitchFamily="49" charset="0"/>
            </a:endParaRPr>
          </a:p>
        </p:txBody>
      </p:sp>
      <p:pic>
        <p:nvPicPr>
          <p:cNvPr id="4" name="Picture 2" descr="http://upload.wikimedia.org/wikipedia/commons/0/05/Alexander_Hamilton_portrait_by_John_Trumbull_180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61495" y="1600200"/>
            <a:ext cx="382101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496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346781"/>
            <a:ext cx="880241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914400" marR="0" lvl="2" indent="0" algn="l" defTabSz="914400" rtl="0" eaLnBrk="0" fontAlgn="base" latinLnBrk="0" hangingPunct="0">
              <a:lnSpc>
                <a:spcPct val="200000"/>
              </a:lnSpc>
              <a:spcBef>
                <a:spcPct val="0"/>
              </a:spcBef>
              <a:spcAft>
                <a:spcPct val="0"/>
              </a:spcAft>
              <a:buClrTx/>
              <a:buSzTx/>
              <a:tabLst/>
            </a:pPr>
            <a:r>
              <a:rPr kumimoji="0" lang="en-US" altLang="en-US" sz="2000" b="1" i="0" u="none" strike="noStrike" cap="none" normalizeH="0" baseline="0" dirty="0" smtClean="0">
                <a:ln>
                  <a:noFill/>
                </a:ln>
                <a:solidFill>
                  <a:srgbClr val="800080"/>
                </a:solidFill>
                <a:effectLst/>
                <a:latin typeface="Courier New" panose="02070309020205020404" pitchFamily="49" charset="0"/>
                <a:ea typeface="Times New Roman" pitchFamily="18" charset="0"/>
                <a:cs typeface="Courier New" panose="02070309020205020404" pitchFamily="49" charset="0"/>
              </a:rPr>
              <a:t>Jefferson argued that only Congress could declare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000" b="1" i="0" u="none" strike="noStrike" cap="none" normalizeH="0" baseline="0" dirty="0" smtClean="0">
                <a:ln>
                  <a:noFill/>
                </a:ln>
                <a:solidFill>
                  <a:srgbClr val="800080"/>
                </a:solidFill>
                <a:effectLst/>
                <a:latin typeface="Courier New" panose="02070309020205020404" pitchFamily="49" charset="0"/>
                <a:ea typeface="Times New Roman" pitchFamily="18" charset="0"/>
                <a:cs typeface="Courier New" panose="02070309020205020404" pitchFamily="49" charset="0"/>
              </a:rPr>
              <a:t>War hence G.W. could not declare neutrality.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000" b="1" i="0" u="none" strike="noStrike" cap="none" normalizeH="0" baseline="0" dirty="0" smtClean="0">
                <a:ln>
                  <a:noFill/>
                </a:ln>
                <a:solidFill>
                  <a:srgbClr val="3333FF"/>
                </a:solidFill>
                <a:effectLst/>
                <a:latin typeface="Courier New" panose="02070309020205020404" pitchFamily="49" charset="0"/>
                <a:ea typeface="Times New Roman" pitchFamily="18" charset="0"/>
                <a:cs typeface="Courier New" panose="02070309020205020404" pitchFamily="49" charset="0"/>
              </a:rPr>
              <a:t>Hamilton argued that the 1778 Treaty died with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000" b="1" i="0" u="none" strike="noStrike" cap="none" normalizeH="0" baseline="0" dirty="0" smtClean="0">
                <a:ln>
                  <a:noFill/>
                </a:ln>
                <a:solidFill>
                  <a:srgbClr val="3333FF"/>
                </a:solidFill>
                <a:effectLst/>
                <a:latin typeface="Courier New" panose="02070309020205020404" pitchFamily="49" charset="0"/>
                <a:ea typeface="Times New Roman" pitchFamily="18" charset="0"/>
                <a:cs typeface="Courier New" panose="02070309020205020404" pitchFamily="49" charset="0"/>
              </a:rPr>
              <a:t>the King.  </a:t>
            </a:r>
            <a:r>
              <a:rPr kumimoji="0" lang="en-US" altLang="en-US" sz="20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Washington was determined to keep the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0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infant (and largely HARMLESS) nation out of War.</a:t>
            </a:r>
            <a:endParaRPr kumimoji="0" lang="en-US" altLang="en-US" sz="2000" b="1" i="0" u="none" strike="noStrike" cap="none" normalizeH="0" baseline="0" dirty="0" smtClean="0">
              <a:ln>
                <a:noFill/>
              </a:ln>
              <a:solidFill>
                <a:srgbClr val="FF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90366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02002"/>
            <a:ext cx="9144000"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The European War tied up the belligerents’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merchant ships and increased their need for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food</a:t>
            </a: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arms, and equipment.  </a:t>
            </a:r>
          </a:p>
          <a:p>
            <a:pPr marL="914400" marR="0" lvl="2" indent="0" algn="l" defTabSz="914400" rtl="0" eaLnBrk="0" fontAlgn="base" latinLnBrk="0" hangingPunct="0">
              <a:lnSpc>
                <a:spcPct val="200000"/>
              </a:lnSpc>
              <a:spcBef>
                <a:spcPct val="0"/>
              </a:spcBef>
              <a:spcAft>
                <a:spcPct val="0"/>
              </a:spcAft>
              <a:buClrTx/>
              <a:buSzTx/>
              <a:tabLst/>
            </a:pPr>
            <a:r>
              <a:rPr lang="en-US" altLang="en-US" sz="2400" b="1" dirty="0" smtClean="0">
                <a:latin typeface="Courier New" panose="02070309020205020404" pitchFamily="49" charset="0"/>
                <a:ea typeface="Times New Roman" pitchFamily="18" charset="0"/>
                <a:cs typeface="Courier New" panose="02070309020205020404" pitchFamily="49" charset="0"/>
              </a:rPr>
              <a:t>The</a:t>
            </a:r>
            <a:r>
              <a:rPr lang="en-US" altLang="en-US" sz="2400" dirty="0" smtClean="0">
                <a:latin typeface="Courier New" panose="02070309020205020404" pitchFamily="49" charset="0"/>
                <a:ea typeface="Times New Roman" pitchFamily="18" charset="0"/>
                <a:cs typeface="Courier New" panose="02070309020205020404" pitchFamily="49" charset="0"/>
              </a:rPr>
              <a:t> </a:t>
            </a:r>
            <a:r>
              <a:rPr kumimoji="0" lang="en-US" altLang="en-US" sz="24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U.S. was a BIG WINNER</a:t>
            </a: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 </a:t>
            </a: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commercial ships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did a booming business.</a:t>
            </a: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t>
            </a: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France opened the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West Indies to Neutral States and U.S. made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BIG MONEY.</a:t>
            </a:r>
            <a:endParaRPr kumimoji="0" lang="en-US" altLang="en-US" sz="24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48274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9424" y="369332"/>
            <a:ext cx="9219190"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Britain retaliated quickly.  They regarded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trade as simply an arm of War.  </a:t>
            </a:r>
            <a:r>
              <a:rPr kumimoji="0" lang="en-US" altLang="en-US" sz="24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In November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1793 they decreed that all shipping to or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from French colonies would be subject to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British seizure</a:t>
            </a: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t>
            </a: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They subsequently seized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300 American ships and impressed many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seamen into British Navy.</a:t>
            </a:r>
            <a:endParaRPr kumimoji="0" lang="en-US" altLang="en-US" sz="24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99954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4335" y="521732"/>
            <a:ext cx="9034846"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lvl="2" eaLnBrk="0" fontAlgn="base" hangingPunct="0">
              <a:lnSpc>
                <a:spcPct val="200000"/>
              </a:lnSpc>
              <a:spcBef>
                <a:spcPct val="0"/>
              </a:spcBef>
              <a:spcAft>
                <a:spcPct val="0"/>
              </a:spcAf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British began stopping ships anywhere on </a:t>
            </a:r>
          </a:p>
          <a:p>
            <a:pPr lvl="2" eaLnBrk="0" fontAlgn="base" hangingPunct="0">
              <a:lnSpc>
                <a:spcPct val="200000"/>
              </a:lnSpc>
              <a:spcBef>
                <a:spcPct val="0"/>
              </a:spcBef>
              <a:spcAft>
                <a:spcPct val="0"/>
              </a:spcAf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the high seas and conducting searches.</a:t>
            </a:r>
            <a:endParaRPr kumimoji="0" lang="en-US" altLang="en-US" sz="24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914400" marR="0" lvl="2" indent="0" algn="l" defTabSz="914400" rtl="0" eaLnBrk="0" fontAlgn="base" latinLnBrk="0" hangingPunct="0">
              <a:lnSpc>
                <a:spcPct val="200000"/>
              </a:lnSpc>
              <a:spcBef>
                <a:spcPct val="0"/>
              </a:spcBef>
              <a:spcAft>
                <a:spcPct val="0"/>
              </a:spcAft>
              <a:buClrTx/>
              <a:buSzTx/>
              <a:tabLst/>
            </a:pPr>
            <a:endParaRPr kumimoji="0" lang="en-US" altLang="en-US" sz="24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endParaRP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New England traders still made BIG BUCKS</a:t>
            </a: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just a cost of doing business – and it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stimulated ship building industry.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88853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1802" y="-46166"/>
            <a:ext cx="921919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The Jeffersonians called for an </a:t>
            </a:r>
            <a:r>
              <a:rPr kumimoji="0" lang="en-US" altLang="en-US" sz="24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EMBARGO</a:t>
            </a: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and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it was passed by Congress</a:t>
            </a:r>
            <a:r>
              <a:rPr kumimoji="0" lang="en-US" altLang="en-US" sz="2400" b="1" i="0" u="none" strike="noStrike" cap="none" normalizeH="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t>
            </a: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in early </a:t>
            </a:r>
            <a:r>
              <a:rPr kumimoji="0" lang="en-US" altLang="en-US" sz="24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1794</a:t>
            </a: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a:t>
            </a:r>
          </a:p>
          <a:p>
            <a:pPr marL="914400" marR="0" lvl="2" indent="0" algn="l" defTabSz="914400" rtl="0" eaLnBrk="0" fontAlgn="base" latinLnBrk="0" hangingPunct="0">
              <a:lnSpc>
                <a:spcPct val="200000"/>
              </a:lnSpc>
              <a:spcBef>
                <a:spcPct val="0"/>
              </a:spcBef>
              <a:spcAft>
                <a:spcPct val="0"/>
              </a:spcAft>
              <a:buClrTx/>
              <a:buSzTx/>
              <a:tabLst/>
            </a:pPr>
            <a:endParaRPr kumimoji="0" lang="en-US" alt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2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	However, the Embargo hurt New England </a:t>
            </a:r>
          </a:p>
          <a:p>
            <a:pPr marL="0" marR="0" lvl="0" indent="0" algn="l" defTabSz="914400" rtl="0" eaLnBrk="0" fontAlgn="base" latinLnBrk="0" hangingPunct="0">
              <a:lnSpc>
                <a:spcPct val="200000"/>
              </a:lnSpc>
              <a:spcBef>
                <a:spcPct val="0"/>
              </a:spcBef>
              <a:spcAft>
                <a:spcPct val="0"/>
              </a:spcAft>
              <a:buClrTx/>
              <a:buSzTx/>
              <a:buFontTx/>
              <a:buNone/>
              <a:tabLst/>
            </a:pPr>
            <a:r>
              <a:rPr lang="en-US" altLang="en-US" sz="2400" b="1" dirty="0">
                <a:solidFill>
                  <a:srgbClr val="0000FF"/>
                </a:solidFill>
                <a:latin typeface="Courier New" panose="02070309020205020404" pitchFamily="49" charset="0"/>
                <a:ea typeface="Times New Roman" pitchFamily="18" charset="0"/>
                <a:cs typeface="Courier New" panose="02070309020205020404" pitchFamily="49" charset="0"/>
              </a:rPr>
              <a:t>	</a:t>
            </a:r>
            <a:r>
              <a:rPr kumimoji="0" lang="en-US" altLang="en-US" sz="24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merchants more than it hurt the British.</a:t>
            </a: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t>
            </a:r>
            <a:endParaRPr kumimoji="0" lang="en-US" alt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42374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latin typeface="Courier New" panose="02070309020205020404" pitchFamily="49" charset="0"/>
                <a:cs typeface="Courier New" panose="02070309020205020404" pitchFamily="49" charset="0"/>
              </a:rPr>
              <a:t>George Washington</a:t>
            </a:r>
            <a:r>
              <a:rPr lang="en-US" dirty="0" smtClean="0"/>
              <a:t/>
            </a:r>
            <a:br>
              <a:rPr lang="en-US" dirty="0" smtClean="0"/>
            </a:br>
            <a:r>
              <a:rPr lang="en-US" sz="4000" b="1" dirty="0" smtClean="0"/>
              <a:t>22 February 1732 – 14 December 1799</a:t>
            </a:r>
            <a:endParaRPr lang="en-US" sz="4000" b="1" dirty="0"/>
          </a:p>
        </p:txBody>
      </p:sp>
      <p:pic>
        <p:nvPicPr>
          <p:cNvPr id="4" name="Picture 2" descr="http://upload.wikimedia.org/wikipedia/commons/b/b6/Gilbert_Stuart_Williamstown_Portrait_of_George_Washingt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6459" y="1534382"/>
            <a:ext cx="3875380" cy="4637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189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9864"/>
            <a:ext cx="914400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828800" algn="l"/>
              </a:tabLst>
              <a:defRPr>
                <a:solidFill>
                  <a:schemeClr val="tx1"/>
                </a:solidFill>
                <a:latin typeface="Arial" pitchFamily="34" charset="0"/>
                <a:cs typeface="Arial" pitchFamily="34" charset="0"/>
              </a:defRPr>
            </a:lvl1pPr>
            <a:lvl2pPr fontAlgn="base">
              <a:spcBef>
                <a:spcPct val="0"/>
              </a:spcBef>
              <a:spcAft>
                <a:spcPct val="0"/>
              </a:spcAft>
              <a:tabLst>
                <a:tab pos="1828800" algn="l"/>
              </a:tabLst>
              <a:defRPr>
                <a:solidFill>
                  <a:schemeClr val="tx1"/>
                </a:solidFill>
                <a:latin typeface="Arial" pitchFamily="34" charset="0"/>
                <a:cs typeface="Arial" pitchFamily="34" charset="0"/>
              </a:defRPr>
            </a:lvl2pPr>
            <a:lvl3pPr fontAlgn="base">
              <a:spcBef>
                <a:spcPct val="0"/>
              </a:spcBef>
              <a:spcAft>
                <a:spcPct val="0"/>
              </a:spcAft>
              <a:tabLst>
                <a:tab pos="1828800" algn="l"/>
              </a:tabLst>
              <a:defRPr>
                <a:solidFill>
                  <a:schemeClr val="tx1"/>
                </a:solidFill>
                <a:latin typeface="Arial" pitchFamily="34" charset="0"/>
                <a:cs typeface="Arial" pitchFamily="34" charset="0"/>
              </a:defRPr>
            </a:lvl3pPr>
            <a:lvl4pPr fontAlgn="base">
              <a:spcBef>
                <a:spcPct val="0"/>
              </a:spcBef>
              <a:spcAft>
                <a:spcPct val="0"/>
              </a:spcAft>
              <a:tabLst>
                <a:tab pos="1828800" algn="l"/>
              </a:tabLst>
              <a:defRPr>
                <a:solidFill>
                  <a:schemeClr val="tx1"/>
                </a:solidFill>
                <a:latin typeface="Arial" pitchFamily="34" charset="0"/>
                <a:cs typeface="Arial" pitchFamily="34" charset="0"/>
              </a:defRPr>
            </a:lvl4pPr>
            <a:lvl5pPr fontAlgn="base">
              <a:spcBef>
                <a:spcPct val="0"/>
              </a:spcBef>
              <a:spcAft>
                <a:spcPct val="0"/>
              </a:spcAft>
              <a:tabLst>
                <a:tab pos="1828800" algn="l"/>
              </a:tabLst>
              <a:defRPr>
                <a:solidFill>
                  <a:schemeClr val="tx1"/>
                </a:solidFill>
                <a:latin typeface="Arial" pitchFamily="34" charset="0"/>
                <a:cs typeface="Arial" pitchFamily="34" charset="0"/>
              </a:defRPr>
            </a:lvl5pPr>
            <a:lvl6pPr fontAlgn="base">
              <a:spcBef>
                <a:spcPct val="0"/>
              </a:spcBef>
              <a:spcAft>
                <a:spcPct val="0"/>
              </a:spcAft>
              <a:tabLst>
                <a:tab pos="1828800" algn="l"/>
              </a:tabLst>
              <a:defRPr>
                <a:solidFill>
                  <a:schemeClr val="tx1"/>
                </a:solidFill>
                <a:latin typeface="Arial" pitchFamily="34" charset="0"/>
                <a:cs typeface="Arial" pitchFamily="34" charset="0"/>
              </a:defRPr>
            </a:lvl6pPr>
            <a:lvl7pPr fontAlgn="base">
              <a:spcBef>
                <a:spcPct val="0"/>
              </a:spcBef>
              <a:spcAft>
                <a:spcPct val="0"/>
              </a:spcAft>
              <a:tabLst>
                <a:tab pos="1828800" algn="l"/>
              </a:tabLst>
              <a:defRPr>
                <a:solidFill>
                  <a:schemeClr val="tx1"/>
                </a:solidFill>
                <a:latin typeface="Arial" pitchFamily="34" charset="0"/>
                <a:cs typeface="Arial" pitchFamily="34" charset="0"/>
              </a:defRPr>
            </a:lvl7pPr>
            <a:lvl8pPr fontAlgn="base">
              <a:spcBef>
                <a:spcPct val="0"/>
              </a:spcBef>
              <a:spcAft>
                <a:spcPct val="0"/>
              </a:spcAft>
              <a:tabLst>
                <a:tab pos="1828800" algn="l"/>
              </a:tabLst>
              <a:defRPr>
                <a:solidFill>
                  <a:schemeClr val="tx1"/>
                </a:solidFill>
                <a:latin typeface="Arial" pitchFamily="34" charset="0"/>
                <a:cs typeface="Arial" pitchFamily="34" charset="0"/>
              </a:defRPr>
            </a:lvl8pPr>
            <a:lvl9pPr fontAlgn="base">
              <a:spcBef>
                <a:spcPct val="0"/>
              </a:spcBef>
              <a:spcAft>
                <a:spcPct val="0"/>
              </a:spcAft>
              <a:tabLst>
                <a:tab pos="1828800" algn="l"/>
              </a:tabLst>
              <a:defRPr>
                <a:solidFill>
                  <a:schemeClr val="tx1"/>
                </a:solidFill>
                <a:latin typeface="Arial" pitchFamily="34" charset="0"/>
                <a:cs typeface="Arial" pitchFamily="34" charset="0"/>
              </a:defRPr>
            </a:lvl9pPr>
          </a:lstStyle>
          <a:p>
            <a:pPr marL="914400" marR="0" lvl="2" indent="0" algn="l" defTabSz="914400" rtl="0" eaLnBrk="0" fontAlgn="base" latinLnBrk="0" hangingPunct="0">
              <a:lnSpc>
                <a:spcPct val="200000"/>
              </a:lnSpc>
              <a:spcBef>
                <a:spcPct val="0"/>
              </a:spcBef>
              <a:spcAft>
                <a:spcPct val="0"/>
              </a:spcAft>
              <a:buClrTx/>
              <a:buSzTx/>
              <a:tabLst>
                <a:tab pos="1828800" algn="l"/>
              </a:tabLst>
            </a:pP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However, British did back off some in </a:t>
            </a:r>
          </a:p>
          <a:p>
            <a:pPr marL="914400" marR="0" lvl="2" indent="0" algn="l" defTabSz="914400" rtl="0" eaLnBrk="0" fontAlgn="base" latinLnBrk="0" hangingPunct="0">
              <a:lnSpc>
                <a:spcPct val="200000"/>
              </a:lnSpc>
              <a:spcBef>
                <a:spcPct val="0"/>
              </a:spcBef>
              <a:spcAft>
                <a:spcPct val="0"/>
              </a:spcAft>
              <a:buClrTx/>
              <a:buSzTx/>
              <a:tabLst>
                <a:tab pos="1828800" algn="l"/>
              </a:tabLst>
            </a:pPr>
            <a:r>
              <a:rPr kumimoji="0" lang="en-US" altLang="en-US" sz="2400" b="1" i="0" u="none" strike="noStrike" cap="none" normalizeH="0" baseline="0" dirty="0" smtClean="0">
                <a:ln>
                  <a:noFill/>
                </a:ln>
                <a:solidFill>
                  <a:srgbClr val="3333FF"/>
                </a:solidFill>
                <a:effectLst/>
                <a:latin typeface="Courier New" panose="02070309020205020404" pitchFamily="49" charset="0"/>
                <a:ea typeface="Times New Roman" pitchFamily="18" charset="0"/>
                <a:cs typeface="Courier New" panose="02070309020205020404" pitchFamily="49" charset="0"/>
              </a:rPr>
              <a:t>March, 1794.  </a:t>
            </a: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Washington then sent John </a:t>
            </a:r>
          </a:p>
          <a:p>
            <a:pPr marL="914400" marR="0" lvl="2" indent="0" algn="l" defTabSz="914400" rtl="0" eaLnBrk="0" fontAlgn="base" latinLnBrk="0" hangingPunct="0">
              <a:lnSpc>
                <a:spcPct val="200000"/>
              </a:lnSpc>
              <a:spcBef>
                <a:spcPct val="0"/>
              </a:spcBef>
              <a:spcAft>
                <a:spcPct val="0"/>
              </a:spcAft>
              <a:buClrTx/>
              <a:buSzTx/>
              <a:tabLst>
                <a:tab pos="1828800" algn="l"/>
              </a:tabLst>
            </a:pP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Jay to England (</a:t>
            </a:r>
            <a:r>
              <a:rPr kumimoji="0" lang="en-US" altLang="en-US" sz="24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16 April 1794</a:t>
            </a: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Chief </a:t>
            </a:r>
          </a:p>
          <a:p>
            <a:pPr marL="914400" marR="0" lvl="2" indent="0" algn="l" defTabSz="914400" rtl="0" eaLnBrk="0" fontAlgn="base" latinLnBrk="0" hangingPunct="0">
              <a:lnSpc>
                <a:spcPct val="200000"/>
              </a:lnSpc>
              <a:spcBef>
                <a:spcPct val="0"/>
              </a:spcBef>
              <a:spcAft>
                <a:spcPct val="0"/>
              </a:spcAft>
              <a:buClrTx/>
              <a:buSzTx/>
              <a:tabLst>
                <a:tab pos="1828800" algn="l"/>
              </a:tabLst>
            </a:pP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Justice!) to negotiate a treaty:</a:t>
            </a:r>
            <a:endParaRPr kumimoji="0" lang="en-US" alt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1828800" marR="0" lvl="4" indent="0" algn="l" defTabSz="914400" rtl="0" eaLnBrk="0" fontAlgn="base" latinLnBrk="0" hangingPunct="0">
              <a:lnSpc>
                <a:spcPct val="200000"/>
              </a:lnSpc>
              <a:spcBef>
                <a:spcPct val="0"/>
              </a:spcBef>
              <a:spcAft>
                <a:spcPct val="0"/>
              </a:spcAft>
              <a:buClrTx/>
              <a:buSzTx/>
              <a:buFontTx/>
              <a:buAutoNum type="arabicPeriod"/>
              <a:tabLst>
                <a:tab pos="1828800" algn="l"/>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British to surrender N.W. posts.</a:t>
            </a:r>
            <a:endParaRPr kumimoji="0" lang="en-US" altLang="en-US" sz="24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1828800" marR="0" lvl="4" indent="0" algn="l" defTabSz="914400" rtl="0" eaLnBrk="0" fontAlgn="base" latinLnBrk="0" hangingPunct="0">
              <a:lnSpc>
                <a:spcPct val="200000"/>
              </a:lnSpc>
              <a:spcBef>
                <a:spcPct val="0"/>
              </a:spcBef>
              <a:spcAft>
                <a:spcPct val="0"/>
              </a:spcAft>
              <a:buClrTx/>
              <a:buSzTx/>
              <a:buFontTx/>
              <a:buAutoNum type="arabicPeriod"/>
              <a:tabLst>
                <a:tab pos="1828800" algn="l"/>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British to pay for seized ships.</a:t>
            </a:r>
            <a:endParaRPr kumimoji="0" lang="en-US" altLang="en-US" sz="24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1828800" marR="0" lvl="4" indent="0" algn="l" defTabSz="914400" rtl="0" eaLnBrk="0" fontAlgn="base" latinLnBrk="0" hangingPunct="0">
              <a:lnSpc>
                <a:spcPct val="200000"/>
              </a:lnSpc>
              <a:spcBef>
                <a:spcPct val="0"/>
              </a:spcBef>
              <a:spcAft>
                <a:spcPct val="0"/>
              </a:spcAft>
              <a:buClrTx/>
              <a:buSzTx/>
              <a:buFontTx/>
              <a:buAutoNum type="arabicPeriod"/>
              <a:tabLst>
                <a:tab pos="1828800" algn="l"/>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Accept U.S. right to be neutral – </a:t>
            </a:r>
          </a:p>
          <a:p>
            <a:pPr marL="1828800" marR="0" lvl="4" indent="0" algn="l" defTabSz="914400" rtl="0" eaLnBrk="0" fontAlgn="base" latinLnBrk="0" hangingPunct="0">
              <a:lnSpc>
                <a:spcPct val="200000"/>
              </a:lnSpc>
              <a:spcBef>
                <a:spcPct val="0"/>
              </a:spcBef>
              <a:spcAft>
                <a:spcPct val="0"/>
              </a:spcAft>
              <a:buClrTx/>
              <a:buSzTx/>
              <a:tabLst>
                <a:tab pos="1828800" algn="l"/>
              </a:tabLst>
            </a:pP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This was realistic because we could </a:t>
            </a:r>
          </a:p>
          <a:p>
            <a:pPr marL="1828800" marR="0" lvl="4" indent="0" algn="l" defTabSz="914400" rtl="0" eaLnBrk="0" fontAlgn="base" latinLnBrk="0" hangingPunct="0">
              <a:lnSpc>
                <a:spcPct val="200000"/>
              </a:lnSpc>
              <a:spcBef>
                <a:spcPct val="0"/>
              </a:spcBef>
              <a:spcAft>
                <a:spcPct val="0"/>
              </a:spcAft>
              <a:buClrTx/>
              <a:buSzTx/>
              <a:tabLst>
                <a:tab pos="1828800" algn="l"/>
              </a:tabLst>
            </a:pP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Have sided with France </a:t>
            </a:r>
          </a:p>
        </p:txBody>
      </p:sp>
    </p:spTree>
    <p:extLst>
      <p:ext uri="{BB962C8B-B14F-4D97-AF65-F5344CB8AC3E}">
        <p14:creationId xmlns:p14="http://schemas.microsoft.com/office/powerpoint/2010/main" val="3623904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790" y="-40441"/>
            <a:ext cx="913721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828800" algn="l"/>
              </a:tabLst>
              <a:defRPr>
                <a:solidFill>
                  <a:schemeClr val="tx1"/>
                </a:solidFill>
                <a:latin typeface="Arial" pitchFamily="34" charset="0"/>
                <a:cs typeface="Arial" pitchFamily="34" charset="0"/>
              </a:defRPr>
            </a:lvl1pPr>
            <a:lvl2pPr fontAlgn="base">
              <a:spcBef>
                <a:spcPct val="0"/>
              </a:spcBef>
              <a:spcAft>
                <a:spcPct val="0"/>
              </a:spcAft>
              <a:tabLst>
                <a:tab pos="1828800" algn="l"/>
              </a:tabLst>
              <a:defRPr>
                <a:solidFill>
                  <a:schemeClr val="tx1"/>
                </a:solidFill>
                <a:latin typeface="Arial" pitchFamily="34" charset="0"/>
                <a:cs typeface="Arial" pitchFamily="34" charset="0"/>
              </a:defRPr>
            </a:lvl2pPr>
            <a:lvl3pPr fontAlgn="base">
              <a:spcBef>
                <a:spcPct val="0"/>
              </a:spcBef>
              <a:spcAft>
                <a:spcPct val="0"/>
              </a:spcAft>
              <a:tabLst>
                <a:tab pos="1828800" algn="l"/>
              </a:tabLst>
              <a:defRPr>
                <a:solidFill>
                  <a:schemeClr val="tx1"/>
                </a:solidFill>
                <a:latin typeface="Arial" pitchFamily="34" charset="0"/>
                <a:cs typeface="Arial" pitchFamily="34" charset="0"/>
              </a:defRPr>
            </a:lvl3pPr>
            <a:lvl4pPr fontAlgn="base">
              <a:spcBef>
                <a:spcPct val="0"/>
              </a:spcBef>
              <a:spcAft>
                <a:spcPct val="0"/>
              </a:spcAft>
              <a:tabLst>
                <a:tab pos="1828800" algn="l"/>
              </a:tabLst>
              <a:defRPr>
                <a:solidFill>
                  <a:schemeClr val="tx1"/>
                </a:solidFill>
                <a:latin typeface="Arial" pitchFamily="34" charset="0"/>
                <a:cs typeface="Arial" pitchFamily="34" charset="0"/>
              </a:defRPr>
            </a:lvl4pPr>
            <a:lvl5pPr fontAlgn="base">
              <a:spcBef>
                <a:spcPct val="0"/>
              </a:spcBef>
              <a:spcAft>
                <a:spcPct val="0"/>
              </a:spcAft>
              <a:tabLst>
                <a:tab pos="1828800" algn="l"/>
              </a:tabLst>
              <a:defRPr>
                <a:solidFill>
                  <a:schemeClr val="tx1"/>
                </a:solidFill>
                <a:latin typeface="Arial" pitchFamily="34" charset="0"/>
                <a:cs typeface="Arial" pitchFamily="34" charset="0"/>
              </a:defRPr>
            </a:lvl5pPr>
            <a:lvl6pPr fontAlgn="base">
              <a:spcBef>
                <a:spcPct val="0"/>
              </a:spcBef>
              <a:spcAft>
                <a:spcPct val="0"/>
              </a:spcAft>
              <a:tabLst>
                <a:tab pos="1828800" algn="l"/>
              </a:tabLst>
              <a:defRPr>
                <a:solidFill>
                  <a:schemeClr val="tx1"/>
                </a:solidFill>
                <a:latin typeface="Arial" pitchFamily="34" charset="0"/>
                <a:cs typeface="Arial" pitchFamily="34" charset="0"/>
              </a:defRPr>
            </a:lvl6pPr>
            <a:lvl7pPr fontAlgn="base">
              <a:spcBef>
                <a:spcPct val="0"/>
              </a:spcBef>
              <a:spcAft>
                <a:spcPct val="0"/>
              </a:spcAft>
              <a:tabLst>
                <a:tab pos="1828800" algn="l"/>
              </a:tabLst>
              <a:defRPr>
                <a:solidFill>
                  <a:schemeClr val="tx1"/>
                </a:solidFill>
                <a:latin typeface="Arial" pitchFamily="34" charset="0"/>
                <a:cs typeface="Arial" pitchFamily="34" charset="0"/>
              </a:defRPr>
            </a:lvl7pPr>
            <a:lvl8pPr fontAlgn="base">
              <a:spcBef>
                <a:spcPct val="0"/>
              </a:spcBef>
              <a:spcAft>
                <a:spcPct val="0"/>
              </a:spcAft>
              <a:tabLst>
                <a:tab pos="1828800" algn="l"/>
              </a:tabLst>
              <a:defRPr>
                <a:solidFill>
                  <a:schemeClr val="tx1"/>
                </a:solidFill>
                <a:latin typeface="Arial" pitchFamily="34" charset="0"/>
                <a:cs typeface="Arial" pitchFamily="34" charset="0"/>
              </a:defRPr>
            </a:lvl8pPr>
            <a:lvl9pPr fontAlgn="base">
              <a:spcBef>
                <a:spcPct val="0"/>
              </a:spcBef>
              <a:spcAft>
                <a:spcPct val="0"/>
              </a:spcAft>
              <a:tabLst>
                <a:tab pos="18288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28800" algn="l"/>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200000"/>
              </a:lnSpc>
              <a:spcBef>
                <a:spcPct val="0"/>
              </a:spcBef>
              <a:spcAft>
                <a:spcPct val="0"/>
              </a:spcAft>
              <a:buClrTx/>
              <a:buSzTx/>
              <a:tabLst>
                <a:tab pos="1828800" algn="l"/>
              </a:tabLst>
            </a:pPr>
            <a:r>
              <a:rPr kumimoji="0" lang="en-US" altLang="en-US" sz="24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Jay’s Treaty</a:t>
            </a: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t>
            </a:r>
            <a:r>
              <a:rPr kumimoji="0" lang="en-US" altLang="en-US" sz="24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agreed to 19 November 1794</a:t>
            </a: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 </a:t>
            </a:r>
          </a:p>
          <a:p>
            <a:pPr marL="914400" marR="0" lvl="2" indent="0" algn="l" defTabSz="914400" rtl="0" eaLnBrk="0" fontAlgn="base" latinLnBrk="0" hangingPunct="0">
              <a:lnSpc>
                <a:spcPct val="200000"/>
              </a:lnSpc>
              <a:spcBef>
                <a:spcPct val="0"/>
              </a:spcBef>
              <a:spcAft>
                <a:spcPct val="0"/>
              </a:spcAft>
              <a:buClrTx/>
              <a:buSzTx/>
              <a:tabLst>
                <a:tab pos="1828800" algn="l"/>
              </a:tabLst>
            </a:pP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approved by the Senate </a:t>
            </a:r>
            <a:r>
              <a:rPr kumimoji="0" lang="en-US" altLang="en-US" sz="24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25 June 1795 </a:t>
            </a:r>
          </a:p>
          <a:p>
            <a:pPr marL="914400" marR="0" lvl="2" indent="0" algn="l" defTabSz="914400" rtl="0" eaLnBrk="0" fontAlgn="base" latinLnBrk="0" hangingPunct="0">
              <a:lnSpc>
                <a:spcPct val="200000"/>
              </a:lnSpc>
              <a:spcBef>
                <a:spcPct val="0"/>
              </a:spcBef>
              <a:spcAft>
                <a:spcPct val="0"/>
              </a:spcAft>
              <a:buClrTx/>
              <a:buSzTx/>
              <a:tabLst>
                <a:tab pos="1828800" algn="l"/>
              </a:tabLst>
            </a:pPr>
            <a:r>
              <a:rPr kumimoji="0" lang="en-US" altLang="en-US" sz="2400" b="1" i="0" u="none" strike="noStrike" cap="none" normalizeH="0" baseline="0" dirty="0" smtClean="0">
                <a:ln>
                  <a:noFill/>
                </a:ln>
                <a:solidFill>
                  <a:srgbClr val="FF00FF"/>
                </a:solidFill>
                <a:effectLst/>
                <a:latin typeface="Courier New" panose="02070309020205020404" pitchFamily="49" charset="0"/>
                <a:ea typeface="Times New Roman" pitchFamily="18" charset="0"/>
                <a:cs typeface="Courier New" panose="02070309020205020404" pitchFamily="49" charset="0"/>
              </a:rPr>
              <a:t>by 20-10 vote, exactly 2/3rds</a:t>
            </a: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 </a:t>
            </a:r>
            <a:r>
              <a:rPr kumimoji="0" lang="en-US" altLang="en-US" sz="2400" b="1" i="0" u="none" strike="noStrike" cap="none" normalizeH="0" baseline="0" dirty="0" smtClean="0">
                <a:ln>
                  <a:noFill/>
                </a:ln>
                <a:solidFill>
                  <a:srgbClr val="C00000"/>
                </a:solidFill>
                <a:effectLst/>
                <a:latin typeface="Courier New" panose="02070309020205020404" pitchFamily="49" charset="0"/>
                <a:ea typeface="Times New Roman" pitchFamily="18" charset="0"/>
                <a:cs typeface="Courier New" panose="02070309020205020404" pitchFamily="49" charset="0"/>
              </a:rPr>
              <a:t>Became </a:t>
            </a:r>
          </a:p>
          <a:p>
            <a:pPr marL="914400" marR="0" lvl="2" indent="0" algn="l" defTabSz="914400" rtl="0" eaLnBrk="0" fontAlgn="base" latinLnBrk="0" hangingPunct="0">
              <a:lnSpc>
                <a:spcPct val="200000"/>
              </a:lnSpc>
              <a:spcBef>
                <a:spcPct val="0"/>
              </a:spcBef>
              <a:spcAft>
                <a:spcPct val="0"/>
              </a:spcAft>
              <a:buClrTx/>
              <a:buSzTx/>
              <a:tabLst>
                <a:tab pos="1828800" algn="l"/>
              </a:tabLst>
            </a:pPr>
            <a:r>
              <a:rPr kumimoji="0" lang="en-US" altLang="en-US" sz="2400" b="1" i="0" u="none" strike="noStrike" cap="none" normalizeH="0" baseline="0" dirty="0" smtClean="0">
                <a:ln>
                  <a:noFill/>
                </a:ln>
                <a:solidFill>
                  <a:srgbClr val="C00000"/>
                </a:solidFill>
                <a:effectLst/>
                <a:latin typeface="Courier New" panose="02070309020205020404" pitchFamily="49" charset="0"/>
                <a:ea typeface="Times New Roman" pitchFamily="18" charset="0"/>
                <a:cs typeface="Courier New" panose="02070309020205020404" pitchFamily="49" charset="0"/>
              </a:rPr>
              <a:t>a political HOT POTATO</a:t>
            </a: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t>
            </a:r>
            <a:endParaRPr kumimoji="0" lang="en-US" alt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1828800" marR="0" lvl="4" indent="0" algn="l" defTabSz="914400" rtl="0" eaLnBrk="0" fontAlgn="base" latinLnBrk="0" hangingPunct="0">
              <a:lnSpc>
                <a:spcPct val="200000"/>
              </a:lnSpc>
              <a:spcBef>
                <a:spcPct val="0"/>
              </a:spcBef>
              <a:spcAft>
                <a:spcPct val="0"/>
              </a:spcAft>
              <a:buClrTx/>
              <a:buSzTx/>
              <a:buFontTx/>
              <a:buAutoNum type="arabicPeriod"/>
              <a:tabLst>
                <a:tab pos="1828800" algn="l"/>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Britain did surrender the N.W. Posts</a:t>
            </a:r>
            <a:endParaRPr kumimoji="0" lang="en-US" altLang="en-US" sz="24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1828800" marR="0" lvl="4" indent="0" algn="l" defTabSz="914400" rtl="0" eaLnBrk="0" fontAlgn="base" latinLnBrk="0" hangingPunct="0">
              <a:lnSpc>
                <a:spcPct val="200000"/>
              </a:lnSpc>
              <a:spcBef>
                <a:spcPct val="0"/>
              </a:spcBef>
              <a:spcAft>
                <a:spcPct val="0"/>
              </a:spcAft>
              <a:buClrTx/>
              <a:buSzTx/>
              <a:buFontTx/>
              <a:buAutoNum type="arabicPeriod"/>
              <a:tabLst>
                <a:tab pos="1828800" algn="l"/>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On other two points, no concessions.</a:t>
            </a:r>
            <a:endParaRPr kumimoji="0" lang="en-US" altLang="en-US" sz="24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12959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FF0000"/>
                </a:solidFill>
                <a:latin typeface="Courier New" panose="02070309020205020404" pitchFamily="49" charset="0"/>
                <a:cs typeface="Courier New" panose="02070309020205020404" pitchFamily="49" charset="0"/>
              </a:rPr>
              <a:t>John Jay</a:t>
            </a:r>
            <a:br>
              <a:rPr lang="en-US" b="1" dirty="0" smtClean="0">
                <a:solidFill>
                  <a:srgbClr val="FF0000"/>
                </a:solidFill>
                <a:latin typeface="Courier New" panose="02070309020205020404" pitchFamily="49" charset="0"/>
                <a:cs typeface="Courier New" panose="02070309020205020404" pitchFamily="49" charset="0"/>
              </a:rPr>
            </a:br>
            <a:r>
              <a:rPr lang="en-US" sz="4000" b="1" dirty="0" smtClean="0">
                <a:latin typeface="Courier New" panose="02070309020205020404" pitchFamily="49" charset="0"/>
                <a:cs typeface="Courier New" panose="02070309020205020404" pitchFamily="49" charset="0"/>
              </a:rPr>
              <a:t>12 December 1745 – 17 May 1829</a:t>
            </a:r>
            <a:endParaRPr lang="en-US" sz="4000" b="1" dirty="0">
              <a:latin typeface="Courier New" panose="02070309020205020404" pitchFamily="49" charset="0"/>
              <a:cs typeface="Courier New" panose="02070309020205020404" pitchFamily="49" charset="0"/>
            </a:endParaRPr>
          </a:p>
        </p:txBody>
      </p:sp>
      <p:pic>
        <p:nvPicPr>
          <p:cNvPr id="4" name="Picture 2" descr="http://upload.wikimedia.org/wikipedia/commons/7/72/John_Jay_%28Gilbert_Stuart_portrait%2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92759" y="1398587"/>
            <a:ext cx="3984241" cy="515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522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1240" y="344891"/>
            <a:ext cx="921919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French Reaction </a:t>
            </a: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Were outraged by Jay’s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Treaty.  </a:t>
            </a:r>
            <a:r>
              <a:rPr kumimoji="0" lang="en-US" altLang="en-US" sz="24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France now began to attack U.S.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ships headed for British ports</a:t>
            </a: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By </a:t>
            </a:r>
            <a:r>
              <a:rPr kumimoji="0" lang="en-US" altLang="en-US" sz="24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March,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1797</a:t>
            </a: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(John Adams’ inauguration), </a:t>
            </a:r>
            <a:r>
              <a:rPr kumimoji="0" lang="en-US" altLang="en-US" sz="2400" b="1" i="0" u="none" strike="noStrike" cap="none" normalizeH="0" baseline="0" dirty="0" smtClean="0">
                <a:ln>
                  <a:noFill/>
                </a:ln>
                <a:solidFill>
                  <a:srgbClr val="C00000"/>
                </a:solidFill>
                <a:effectLst/>
                <a:latin typeface="Courier New" panose="02070309020205020404" pitchFamily="49" charset="0"/>
                <a:ea typeface="Times New Roman" pitchFamily="18" charset="0"/>
                <a:cs typeface="Courier New" panose="02070309020205020404" pitchFamily="49" charset="0"/>
              </a:rPr>
              <a:t>the French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C00000"/>
                </a:solidFill>
                <a:effectLst/>
                <a:latin typeface="Courier New" panose="02070309020205020404" pitchFamily="49" charset="0"/>
                <a:ea typeface="Times New Roman" pitchFamily="18" charset="0"/>
                <a:cs typeface="Courier New" panose="02070309020205020404" pitchFamily="49" charset="0"/>
              </a:rPr>
              <a:t>had captured 300 U.S. ships!</a:t>
            </a:r>
            <a:endParaRPr kumimoji="0" lang="en-US" altLang="en-US" sz="2400" b="1" i="0" u="none" strike="noStrike" cap="none" normalizeH="0" baseline="0" dirty="0" smtClean="0">
              <a:ln>
                <a:noFill/>
              </a:ln>
              <a:solidFill>
                <a:srgbClr val="C0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2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84637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FF0000"/>
                </a:solidFill>
                <a:latin typeface="Courier New" panose="02070309020205020404" pitchFamily="49" charset="0"/>
                <a:cs typeface="Courier New" panose="02070309020205020404" pitchFamily="49" charset="0"/>
              </a:rPr>
              <a:t>John Adams</a:t>
            </a:r>
            <a:r>
              <a:rPr lang="en-US" dirty="0" smtClean="0"/>
              <a:t/>
            </a:r>
            <a:br>
              <a:rPr lang="en-US" dirty="0" smtClean="0"/>
            </a:br>
            <a:r>
              <a:rPr lang="en-US" sz="4000" b="1" dirty="0">
                <a:latin typeface="Courier New" panose="02070309020205020404" pitchFamily="49" charset="0"/>
                <a:cs typeface="Courier New" panose="02070309020205020404" pitchFamily="49" charset="0"/>
              </a:rPr>
              <a:t>30 October 1735 – 4 July 1826</a:t>
            </a:r>
            <a:endParaRPr lang="en-US" sz="4000" dirty="0"/>
          </a:p>
        </p:txBody>
      </p:sp>
      <p:pic>
        <p:nvPicPr>
          <p:cNvPr id="4" name="Picture 2" descr="http://upload.wikimedia.org/wikipedia/commons/2/25/US_Navy_031029-N-6236G-001_A_painting_of_President_John_Adams_%281735-1826%29%2C_2nd_president_of_the_United_States%2C_by_Asher_B._Durand_%281767-1845%29-crop.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72089" y="1600200"/>
            <a:ext cx="359982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807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Adams tried negotiating with France –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XYZ Affair (1797-98)</a:t>
            </a: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 </a:t>
            </a:r>
            <a:r>
              <a:rPr kumimoji="0" lang="en-US" altLang="en-US" sz="2400" b="1" i="0" u="none" strike="noStrike" cap="none" normalizeH="0" baseline="0" dirty="0" smtClean="0">
                <a:ln>
                  <a:noFill/>
                </a:ln>
                <a:solidFill>
                  <a:srgbClr val="C00000"/>
                </a:solidFill>
                <a:effectLst/>
                <a:latin typeface="Courier New" panose="02070309020205020404" pitchFamily="49" charset="0"/>
                <a:ea typeface="Times New Roman" pitchFamily="18" charset="0"/>
                <a:cs typeface="Courier New" panose="02070309020205020404" pitchFamily="49" charset="0"/>
              </a:rPr>
              <a:t>“Millions for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C00000"/>
                </a:solidFill>
                <a:effectLst/>
                <a:latin typeface="Courier New" panose="02070309020205020404" pitchFamily="49" charset="0"/>
                <a:ea typeface="Times New Roman" pitchFamily="18" charset="0"/>
                <a:cs typeface="Courier New" panose="02070309020205020404" pitchFamily="49" charset="0"/>
              </a:rPr>
              <a:t>Defense not One Cent for Tribute”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XYZ were subordinates of Talleyrand,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foreign minister of Directory ruling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France – they demanded bribes –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Americans were outraged!</a:t>
            </a:r>
            <a:endParaRPr kumimoji="0" lang="en-US" altLang="en-US" sz="24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36629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 y="0"/>
            <a:ext cx="9034846"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Congress finally voted money for the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expansion of the Navy in 1798 and 1799 and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created Navy Department.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3333FF"/>
                </a:solidFill>
                <a:effectLst/>
                <a:latin typeface="Courier New" panose="02070309020205020404" pitchFamily="49" charset="0"/>
                <a:ea typeface="Times New Roman" pitchFamily="18" charset="0"/>
                <a:cs typeface="Courier New" panose="02070309020205020404" pitchFamily="49" charset="0"/>
              </a:rPr>
              <a:t>U.S. also repudiated treaty with France.</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1798-1799 undeclared naval War but Adams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would not support a formal declaration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of War!</a:t>
            </a:r>
            <a:r>
              <a:rPr kumimoji="0" lang="en-US" altLang="en-US" sz="24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t>
            </a:r>
          </a:p>
          <a:p>
            <a:pPr marL="914400" marR="0" lvl="2" indent="0" algn="l" defTabSz="914400" rtl="0" eaLnBrk="0" fontAlgn="base" latinLnBrk="0" hangingPunct="0">
              <a:lnSpc>
                <a:spcPct val="200000"/>
              </a:lnSpc>
              <a:spcBef>
                <a:spcPct val="0"/>
              </a:spcBef>
              <a:spcAft>
                <a:spcPct val="0"/>
              </a:spcAft>
              <a:buClrTx/>
              <a:buSzTx/>
              <a:tabLst/>
            </a:pPr>
            <a:r>
              <a:rPr kumimoji="0" lang="en-US" altLang="en-US" sz="2400" b="1" i="0" u="none" strike="noStrike" cap="none" normalizeH="0" baseline="0" dirty="0" smtClean="0">
                <a:ln>
                  <a:noFill/>
                </a:ln>
                <a:solidFill>
                  <a:srgbClr val="FF00FF"/>
                </a:solidFill>
                <a:effectLst/>
                <a:latin typeface="Courier New" panose="02070309020205020404" pitchFamily="49" charset="0"/>
                <a:ea typeface="Times New Roman" pitchFamily="18" charset="0"/>
                <a:cs typeface="Courier New" panose="02070309020205020404" pitchFamily="49" charset="0"/>
              </a:rPr>
              <a:t>A wise and brave act!!</a:t>
            </a:r>
            <a:endParaRPr kumimoji="0" lang="en-US" altLang="en-US" sz="2400" b="1" i="0" u="none" strike="noStrike" cap="none" normalizeH="0" baseline="0" dirty="0" smtClean="0">
              <a:ln>
                <a:noFill/>
              </a:ln>
              <a:solidFill>
                <a:srgbClr val="FF00FF"/>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72019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etroplanet.com/mm5/graphics/prods/35782-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8228"/>
            <a:ext cx="9144000" cy="3628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51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228600"/>
            <a:ext cx="9144000"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1790</a:t>
            </a: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 </a:t>
            </a:r>
            <a:r>
              <a:rPr kumimoji="0" lang="en-US" altLang="en-US" sz="2000" b="1" i="0" u="none" strike="noStrike" cap="none" normalizeH="0" baseline="0" dirty="0" smtClean="0">
                <a:ln>
                  <a:noFill/>
                </a:ln>
                <a:solidFill>
                  <a:srgbClr val="FF00FF"/>
                </a:solidFill>
                <a:effectLst/>
                <a:latin typeface="Courier New" panose="02070309020205020404" pitchFamily="49" charset="0"/>
                <a:ea typeface="Times New Roman" pitchFamily="18" charset="0"/>
                <a:cs typeface="Courier New" panose="02070309020205020404" pitchFamily="49" charset="0"/>
              </a:rPr>
              <a:t>Lafayette</a:t>
            </a: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sent </a:t>
            </a:r>
            <a:r>
              <a:rPr kumimoji="0" lang="en-US" altLang="en-US" sz="20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Washington</a:t>
            </a: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the key to the Bastille – </a:t>
            </a:r>
          </a:p>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Americans were enthusiastic about French Revolution.</a:t>
            </a:r>
            <a:endParaRPr lang="en-US" altLang="en-US" sz="2000" dirty="0">
              <a:latin typeface="Courier New" panose="02070309020205020404" pitchFamily="49" charset="0"/>
              <a:cs typeface="Courier New" panose="02070309020205020404" pitchFamily="49" charset="0"/>
            </a:endParaRPr>
          </a:p>
          <a:p>
            <a:pPr marL="0" marR="0" lvl="0" indent="0" algn="l" defTabSz="914400" rtl="0" eaLnBrk="1" fontAlgn="base" latinLnBrk="0" hangingPunct="1">
              <a:lnSpc>
                <a:spcPct val="2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endParaRPr>
          </a:p>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However, even before the execution of Louis XVI on </a:t>
            </a:r>
            <a:r>
              <a:rPr kumimoji="0" lang="en-US" altLang="en-US" sz="2000" b="1" i="0" u="none" strike="noStrike" cap="none" normalizeH="0" baseline="0" dirty="0" smtClean="0">
                <a:ln>
                  <a:noFill/>
                </a:ln>
                <a:solidFill>
                  <a:srgbClr val="3333FF"/>
                </a:solidFill>
                <a:effectLst/>
                <a:latin typeface="Courier New" panose="02070309020205020404" pitchFamily="49" charset="0"/>
                <a:ea typeface="Times New Roman" pitchFamily="18" charset="0"/>
                <a:cs typeface="Courier New" panose="02070309020205020404" pitchFamily="49" charset="0"/>
              </a:rPr>
              <a:t>21 January 1793</a:t>
            </a: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and Marie Antoinette on </a:t>
            </a:r>
            <a:r>
              <a:rPr kumimoji="0" lang="en-US" altLang="en-US" sz="2000" b="1" i="0" u="none" strike="noStrike" cap="none" normalizeH="0" baseline="0" dirty="0" smtClean="0">
                <a:ln>
                  <a:noFill/>
                </a:ln>
                <a:solidFill>
                  <a:srgbClr val="3333FF"/>
                </a:solidFill>
                <a:effectLst/>
                <a:latin typeface="Courier New" panose="02070309020205020404" pitchFamily="49" charset="0"/>
                <a:ea typeface="Times New Roman" pitchFamily="18" charset="0"/>
                <a:cs typeface="Courier New" panose="02070309020205020404" pitchFamily="49" charset="0"/>
              </a:rPr>
              <a:t>16</a:t>
            </a:r>
            <a:r>
              <a:rPr kumimoji="0" lang="en-US" altLang="en-US" sz="2000" b="1" i="0" u="none" strike="noStrike" cap="none" normalizeH="0" dirty="0" smtClean="0">
                <a:ln>
                  <a:noFill/>
                </a:ln>
                <a:solidFill>
                  <a:srgbClr val="3333FF"/>
                </a:solidFill>
                <a:effectLst/>
                <a:latin typeface="Courier New" panose="02070309020205020404" pitchFamily="49" charset="0"/>
                <a:ea typeface="Times New Roman" pitchFamily="18" charset="0"/>
                <a:cs typeface="Courier New" panose="02070309020205020404" pitchFamily="49" charset="0"/>
              </a:rPr>
              <a:t> October</a:t>
            </a:r>
            <a:r>
              <a:rPr kumimoji="0" lang="en-US" altLang="en-US" sz="2000" b="1" i="0" u="none" strike="noStrike" cap="none" normalizeH="0" baseline="0" dirty="0" smtClean="0">
                <a:ln>
                  <a:noFill/>
                </a:ln>
                <a:solidFill>
                  <a:srgbClr val="3333FF"/>
                </a:solidFill>
                <a:effectLst/>
                <a:latin typeface="Courier New" panose="02070309020205020404" pitchFamily="49" charset="0"/>
                <a:ea typeface="Times New Roman" pitchFamily="18" charset="0"/>
                <a:cs typeface="Courier New" panose="02070309020205020404" pitchFamily="49" charset="0"/>
              </a:rPr>
              <a:t> </a:t>
            </a:r>
            <a:r>
              <a:rPr kumimoji="0" lang="en-US" altLang="en-US" sz="2000" b="1" i="0" u="none" strike="noStrike" cap="none" normalizeH="0" baseline="0" dirty="0" smtClean="0">
                <a:ln>
                  <a:noFill/>
                </a:ln>
                <a:solidFill>
                  <a:srgbClr val="0000FF"/>
                </a:solidFill>
                <a:effectLst/>
                <a:latin typeface="Courier New" panose="02070309020205020404" pitchFamily="49" charset="0"/>
                <a:ea typeface="Times New Roman" pitchFamily="18" charset="0"/>
                <a:cs typeface="Courier New" panose="02070309020205020404" pitchFamily="49" charset="0"/>
              </a:rPr>
              <a:t>1793</a:t>
            </a: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t>
            </a:r>
          </a:p>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John Adams criticized the French Unicameral </a:t>
            </a:r>
          </a:p>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legislature and other leveling features of the</a:t>
            </a:r>
            <a:r>
              <a:rPr kumimoji="0" lang="en-US" altLang="en-US" sz="2000" b="0" i="0" u="none" strike="noStrike" cap="none" normalizeH="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t>
            </a:r>
          </a:p>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French Revolution.</a:t>
            </a:r>
            <a:endParaRPr kumimoji="0" lang="en-US" alt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98931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c/c4/Bastille%2C_1790_retouch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676" y="1066800"/>
            <a:ext cx="67926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006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FF0000"/>
                </a:solidFill>
                <a:latin typeface="Courier New" panose="02070309020205020404" pitchFamily="49" charset="0"/>
                <a:cs typeface="Courier New" panose="02070309020205020404" pitchFamily="49" charset="0"/>
              </a:rPr>
              <a:t>Marquis de Lafayette</a:t>
            </a:r>
            <a:r>
              <a:rPr lang="en-US" dirty="0" smtClean="0"/>
              <a:t/>
            </a:r>
            <a:br>
              <a:rPr lang="en-US" dirty="0" smtClean="0"/>
            </a:br>
            <a:r>
              <a:rPr lang="en-US" sz="4000" b="1" dirty="0" smtClean="0">
                <a:latin typeface="Courier New" panose="02070309020205020404" pitchFamily="49" charset="0"/>
                <a:cs typeface="Courier New" panose="02070309020205020404" pitchFamily="49" charset="0"/>
              </a:rPr>
              <a:t>10 September 1757 – 20 May 1834</a:t>
            </a:r>
            <a:endParaRPr lang="en-US" sz="4000" b="1" dirty="0">
              <a:latin typeface="Courier New" panose="02070309020205020404" pitchFamily="49" charset="0"/>
              <a:cs typeface="Courier New" panose="02070309020205020404" pitchFamily="49" charset="0"/>
            </a:endParaRPr>
          </a:p>
        </p:txBody>
      </p:sp>
      <p:pic>
        <p:nvPicPr>
          <p:cNvPr id="4" name="Picture 2" descr="http://upload.wikimedia.org/wikipedia/commons/3/3f/Gilbert_du_Motier_Marquis_de_Lafayette.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66719" y="1600200"/>
            <a:ext cx="321056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692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1864" y="0"/>
            <a:ext cx="9205864" cy="6724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914400" marR="0" lvl="2" indent="0" algn="l" defTabSz="914400" rtl="0" eaLnBrk="0" fontAlgn="base" latinLnBrk="0" hangingPunct="0">
              <a:lnSpc>
                <a:spcPct val="200000"/>
              </a:lnSpc>
              <a:spcBef>
                <a:spcPct val="0"/>
              </a:spcBef>
              <a:spcAft>
                <a:spcPct val="0"/>
              </a:spcAft>
              <a:buClrTx/>
              <a:buSzTx/>
              <a:tabLst/>
            </a:pPr>
            <a:r>
              <a:rPr kumimoji="0" lang="en-US" altLang="en-US"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Adams (p.275 Hofstadter, Miller, &amp; Aaron):  “It is not to flatter the passions of the people … to tell them that in a single assembly they will act as arbitrarily as any despot, but it is a sacred truth … that</a:t>
            </a:r>
            <a:r>
              <a:rPr kumimoji="0" lang="en-US" altLang="en-US"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 a sovereignty in a single assembly must necessarily and will certainly be exercised by a majority, as tyrannically as any sovereignty was ever exercised by kings or nobles</a:t>
            </a:r>
            <a:r>
              <a:rPr kumimoji="0" lang="en-US" altLang="en-US" b="0"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And if a balance of passions and interests is not scientifically concerted, the present struggle in Europe will be little beneficial to mankind, and produce nothing but another thousand years of feudal fanaticism, under new and strange names.” (1793)</a:t>
            </a:r>
            <a:endParaRPr kumimoji="0" lang="en-US" altLang="en-US"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2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88623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411" y="838200"/>
            <a:ext cx="6276589" cy="4572000"/>
          </a:xfrm>
          <a:prstGeom prst="rect">
            <a:avLst/>
          </a:prstGeom>
        </p:spPr>
      </p:pic>
    </p:spTree>
    <p:extLst>
      <p:ext uri="{BB962C8B-B14F-4D97-AF65-F5344CB8AC3E}">
        <p14:creationId xmlns:p14="http://schemas.microsoft.com/office/powerpoint/2010/main" val="2396220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d/d4/Execution_of_Louis_XV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33400"/>
            <a:ext cx="9144000" cy="547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176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875</TotalTime>
  <Words>738</Words>
  <Application>Microsoft Office PowerPoint</Application>
  <PresentationFormat>On-screen Show (4:3)</PresentationFormat>
  <Paragraphs>109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Foreign Policy and the “Pop-Gun” Republic</vt:lpstr>
      <vt:lpstr>George Washington 22 February 1732 – 14 December 1799</vt:lpstr>
      <vt:lpstr>PowerPoint Presentation</vt:lpstr>
      <vt:lpstr>PowerPoint Presentation</vt:lpstr>
      <vt:lpstr>PowerPoint Presentation</vt:lpstr>
      <vt:lpstr>Marquis de Lafayette 10 September 1757 – 20 May 1834</vt:lpstr>
      <vt:lpstr>PowerPoint Presentation</vt:lpstr>
      <vt:lpstr>PowerPoint Presentation</vt:lpstr>
      <vt:lpstr>PowerPoint Presentation</vt:lpstr>
      <vt:lpstr>PowerPoint Presentation</vt:lpstr>
      <vt:lpstr>PowerPoint Presentation</vt:lpstr>
      <vt:lpstr>PowerPoint Presentation</vt:lpstr>
      <vt:lpstr>Thomas Jefferson 13 April 1743 – 4 July 1826</vt:lpstr>
      <vt:lpstr>Alexander Hamilton 11 January 1755 – 12 July 1804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John Jay 12 December 1745 – 17 May 1829</vt:lpstr>
      <vt:lpstr>PowerPoint Presentation</vt:lpstr>
      <vt:lpstr>John Adams 30 October 1735 – 4 July 1826</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Foreign Policy and the “Pop-Gun” Republic</dc:title>
  <dc:creator>keith</dc:creator>
  <cp:lastModifiedBy>keith</cp:lastModifiedBy>
  <cp:revision>46</cp:revision>
  <dcterms:created xsi:type="dcterms:W3CDTF">2014-01-15T22:36:30Z</dcterms:created>
  <dcterms:modified xsi:type="dcterms:W3CDTF">2015-09-08T19:16:28Z</dcterms:modified>
</cp:coreProperties>
</file>