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7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7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6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2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315A8-6D19-4562-8224-8ED3BD6F938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CEAD-3B9B-4AF1-AB63-735C5212B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5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voteview.com/images/Downs_Figure_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Party Realignment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smtClean="0">
                <a:solidFill>
                  <a:srgbClr val="0000FF"/>
                </a:solidFill>
              </a:rPr>
              <a:t>is </a:t>
            </a:r>
            <a:r>
              <a:rPr lang="en-US" b="1" dirty="0" smtClean="0">
                <a:solidFill>
                  <a:srgbClr val="FF0000"/>
                </a:solidFill>
              </a:rPr>
              <a:t>a Political Party and How do they Change?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25" y="47809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7.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How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Many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Political Parties have there been in American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History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?</a:t>
            </a:r>
            <a:endParaRPr lang="en-US" sz="2000" b="1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8.  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Where do you Draw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Line Between an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Interest Group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a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Political Party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Freedom of Association and Freedom of Speech allow both to flourish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!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).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9.  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Definition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of an Interest Group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: An Interest Group is a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Voluntary Association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of Individuals with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Shared Concern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(economic or idealistic) that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Tries to Influence Decisions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of the Political System. </a:t>
            </a:r>
            <a:endParaRPr lang="en-US" sz="20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69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424" y="1371600"/>
            <a:ext cx="91440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10. 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Two Types of Interest Groups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--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Economic and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Idealistic. 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Where do you Draw the Line?</a:t>
            </a:r>
            <a:endParaRPr lang="en-US" sz="2000" b="1" dirty="0" smtClean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11.  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Are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Parties Simply Coalitions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Confederations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 of Interest Groups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?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i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Or</a:t>
            </a:r>
            <a:r>
              <a:rPr lang="en-US" sz="2000" b="1" i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Do They Stand for Something?</a:t>
            </a:r>
            <a:endParaRPr lang="en-US" sz="20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4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05078"/>
            <a:ext cx="1981199" cy="296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Definition of Realignment --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"A realignment is a durable change in patterns of political behavior."</a:t>
            </a:r>
            <a:endParaRPr lang="en-US" sz="2400" dirty="0">
              <a:solidFill>
                <a:srgbClr val="FF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Model of Realignment – 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 Ideal Society that divides first over an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irrigation system 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then over a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saloon</a:t>
            </a:r>
            <a:r>
              <a:rPr lang="en-US" sz="24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4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81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74319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One dimensional public-works dimension.</a:t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 descr="http://voteview.com/images/Downs_Figure_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" y="914400"/>
            <a:ext cx="9089412" cy="558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5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2. Progressives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vs. Conservatives – They eventually divide into two groups over a proposal to build an irrigation system.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Progressives are activists and believe the role of government should be an activist one and the government should take risks to better society. Progressives see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Conservatives as people without vision who are more concerned about personal short-run material satisfaction than long-run public good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89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2012"/>
            <a:ext cx="91440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  <a:spcAft>
                <a:spcPts val="1800"/>
              </a:spcAft>
              <a:tabLst>
                <a:tab pos="13716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b. Conservatives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fear the consequences of these risks and are suspicious about the “new” society that the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Progressives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want to build. Conservatives see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Progressives as reckless and profligate spenders of the people’s money.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31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Arial"/>
                <a:ea typeface="Times New Roman"/>
              </a:rPr>
              <a:t>3. Saloon </a:t>
            </a:r>
            <a:r>
              <a:rPr lang="en-US" b="1" dirty="0">
                <a:solidFill>
                  <a:srgbClr val="0000FF"/>
                </a:solidFill>
                <a:latin typeface="Arial"/>
                <a:ea typeface="Times New Roman"/>
              </a:rPr>
              <a:t>– </a:t>
            </a:r>
            <a:r>
              <a:rPr lang="en-US" b="1" dirty="0">
                <a:solidFill>
                  <a:srgbClr val="D2691E"/>
                </a:solidFill>
                <a:latin typeface="Arial"/>
                <a:ea typeface="Times New Roman"/>
              </a:rPr>
              <a:t>Someone wants to build a saloon</a:t>
            </a:r>
            <a:r>
              <a:rPr lang="en-US" b="1" dirty="0">
                <a:solidFill>
                  <a:srgbClr val="0000FF"/>
                </a:solidFill>
                <a:latin typeface="Arial"/>
                <a:ea typeface="Times New Roman"/>
              </a:rPr>
              <a:t>. This splits both parties.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 descr="Poole_Rosenthal_Fig_5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387" y="760379"/>
            <a:ext cx="4036813" cy="609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7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200000"/>
              </a:lnSpc>
              <a:buAutoNum type="alphaUcPeriod" startAt="3"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Realignment Scenarios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Realignment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The two parties take the same position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issue and the salience of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issue declines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 a result.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 freezes at B or C in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Previous Figure.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Realignment in which Neither Party is Replaced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Pro-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Salooners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take over the Progressive Party and the Anti-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Salooners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take over the Conservative Party.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 freezes at D in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Figure.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200000"/>
              </a:lnSpc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4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Realignment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which One Party is Replaced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A new party enters – the Liberal Party – as Pro-Saloon and absorbs members of both the Progressive and Conservative party.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System freezes at D or E in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Figure.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4.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Realignment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in which Both Parties are Replaced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Two new parties enter – the Liberal Party and the Prohibition Party – System completely realigns on saloon issue.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System freezes at E in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Figure.)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8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440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What is a Political Party?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1) Practically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Every Nation State has organizations which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describe themselves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as Political Parties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 We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are only interested in Political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Parties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b="1" i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societies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keys: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a)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Freedom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Association</a:t>
            </a:r>
          </a:p>
          <a:p>
            <a:pPr lvl="1"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b)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Freedom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Speech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UcPeriod"/>
              <a:tabLst>
                <a:tab pos="457200" algn="l"/>
              </a:tabLst>
            </a:pPr>
            <a:endParaRPr lang="en-US" sz="20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04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D. The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Essential Dynamic –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Center Does Not Hold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new issue produces two polar blocs and a centrist bloc.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If the Centrists in both old Parties can retain control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then realignment is avoided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</a:p>
          <a:p>
            <a:pPr lvl="0">
              <a:lnSpc>
                <a:spcPct val="200000"/>
              </a:lnSpc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E.  Five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Variables That Affect Realignment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Breadth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Depth of the Underlying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Grievance</a:t>
            </a:r>
          </a:p>
          <a:p>
            <a:pPr lvl="1">
              <a:lnSpc>
                <a:spcPct val="200000"/>
              </a:lnSpc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a.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long does the issue last?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150000"/>
              </a:lnSpc>
            </a:pP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b. Is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the Issue a Moral One? If it is perceived as </a:t>
            </a:r>
            <a:r>
              <a:rPr lang="en-US" sz="2000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“the forces of light”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versus </a:t>
            </a:r>
            <a:r>
              <a:rPr lang="en-US" sz="2000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“the forces of darkness”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 then people are more likely to switch parties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49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 Slavery 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Abortion vs. Gay Rights</a:t>
            </a:r>
          </a:p>
          <a:p>
            <a:pPr lvl="2">
              <a:lnSpc>
                <a:spcPct val="200000"/>
              </a:lnSpc>
            </a:pP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Capacity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to Provoke Resistance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</a:t>
            </a:r>
            <a:endParaRPr lang="en-US" sz="2000" b="1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Is the issue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zero-sum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?</a:t>
            </a:r>
            <a:endParaRPr lang="en-US" sz="2000" b="1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Does solving one problem create a new problem? Does it create a new “injustice”? (Redistribution of Wealth;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Comparable Worth [Equal Pay Laws].)</a:t>
            </a:r>
            <a:endParaRPr lang="en-US" sz="2000" b="1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lvl="1">
              <a:lnSpc>
                <a:spcPct val="200000"/>
              </a:lnSpc>
            </a:pP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200000"/>
              </a:lnSpc>
              <a:spcAft>
                <a:spcPts val="1800"/>
              </a:spcAft>
              <a:tabLst>
                <a:tab pos="457200" algn="l"/>
              </a:tabLst>
            </a:pP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53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3.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Leadership 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power and capacity of the established party leadership are matched against the strength and momentum of the issue.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i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If the Issue is a moral one then compromise may be seen as reprehensible – </a:t>
            </a:r>
            <a:r>
              <a:rPr lang="en-US" sz="2000" b="1" i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one cannot compromise with evil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0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16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4. 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Division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of Polar Blocs Between the Parties</a:t>
            </a:r>
            <a:endParaRPr lang="en-US" sz="2000" dirty="0">
              <a:solidFill>
                <a:srgbClr val="FF0000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If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opposing blocs polarized around an issue fall mostly into the existing parties then realignment will be easy. The new issue is simply absorbed into the current alignments.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This is something like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Figure D.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lvl="2">
              <a:lnSpc>
                <a:spcPct val="200000"/>
              </a:lnSpc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b. If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blocs are about evenly split between the parties the realignment will be delayed. (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A to E process shown in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Figure.)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69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5.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Strength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of Existing Party Attachments</a:t>
            </a:r>
            <a:r>
              <a:rPr lang="en-US" sz="20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weaker the identification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that people have with a political party, the easier it is to separate them from the party and trigger a realignment. Factors:</a:t>
            </a:r>
            <a:endParaRPr lang="en-US" sz="2000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9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20"/>
            <a:ext cx="9144000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Age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Partisan attachments get stronger with age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Young people who do not remember the issue conflict that created the current alignment tend to be weaker party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identifiers (</a:t>
            </a:r>
            <a:r>
              <a:rPr lang="en-US" sz="2000" b="1" dirty="0" smtClean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New Deal was 80 years ago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). 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1143000" marR="0" lvl="2" indent="-2286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lphaLcPeriod"/>
              <a:tabLst>
                <a:tab pos="13716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Reference Groups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Most groups in society have some degree of partisan bias which sometimes is embedded in the group’s tradition and most people belong to one or more such references groups –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family; racial; ethnic; religious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000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59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3617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200000"/>
              </a:lnSpc>
              <a:tabLst>
                <a:tab pos="13716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C. Personal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(Economic) Philosophy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– This causes cross-pressure –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Catholic Businessmen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(at least until the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1980s – but revived again with the Contraception Mandate in the ACA).</a:t>
            </a:r>
            <a:endParaRPr lang="en-US" sz="2000" dirty="0">
              <a:solidFill>
                <a:prstClr val="black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2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Arial"/>
                <a:ea typeface="Times New Roman"/>
              </a:rPr>
              <a:t>3. 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Chicken-Egg Question --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Parties/Free Society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800100" marR="0" lvl="1" indent="-3429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AutoNum type="alphaLcPeriod"/>
              <a:tabLst>
                <a:tab pos="914400" algn="l"/>
              </a:tabLst>
            </a:pPr>
            <a:r>
              <a:rPr lang="en-US" sz="2000" b="1" dirty="0" smtClean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Does </a:t>
            </a:r>
            <a:r>
              <a:rPr lang="en-US" sz="2000" b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democratic free society allow the development of political parties?…</a:t>
            </a:r>
            <a:r>
              <a:rPr lang="en-US" sz="2000" b="1" dirty="0" smtClean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or</a:t>
            </a:r>
            <a:endParaRPr lang="en-US" sz="2000" b="1" dirty="0"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800100" marR="0" lvl="1" indent="-34290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AutoNum type="alphaLcPeriod"/>
              <a:tabLst>
                <a:tab pos="914400" algn="l"/>
              </a:tabLst>
            </a:pPr>
            <a:r>
              <a:rPr lang="en-US" sz="2000" b="1" dirty="0" smtClean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 </a:t>
            </a:r>
            <a:r>
              <a:rPr lang="en-US" sz="2000" b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parties allow the development of a free society?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c.  Answer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: You have to have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 institutional structure in place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that allows Freedom of Expression and Freedom of Association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and the Rule of Law (Political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Culture)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 This allows both to Evolve.</a:t>
            </a:r>
            <a:endParaRPr lang="en-US" sz="20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1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651" y="0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b="1" dirty="0" smtClean="0">
                <a:solidFill>
                  <a:srgbClr val="0000FF"/>
                </a:solidFill>
                <a:latin typeface="Arial"/>
                <a:ea typeface="Times New Roman"/>
              </a:rPr>
              <a:t>4. 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Uniqueness of the United States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a. In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United States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Representative Government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(basic freedoms established from the beginning by force of circumstances!) and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Private Property Rights (Capitalism)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cohabitated from the 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beginning (</a:t>
            </a:r>
            <a:r>
              <a:rPr lang="en-US" sz="2000" b="1" dirty="0" smtClean="0">
                <a:solidFill>
                  <a:srgbClr val="FF7C8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they co-evolved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b. 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basic freedoms are a </a:t>
            </a:r>
            <a:r>
              <a:rPr lang="en-US" sz="2000" b="1" dirty="0"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NECESSARY CONDITION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for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(see below)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Political Parties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Capitalism is not [China has a form of Capitalism without freedom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].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8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4427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  <a:spcAft>
                <a:spcPts val="1800"/>
              </a:spcAft>
              <a:tabLst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Arial"/>
                <a:ea typeface="Times New Roman"/>
              </a:rPr>
              <a:t>c.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BIG QUESTION – can you have true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entrepreneurial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capitalism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without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Democracy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?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lvl="1">
              <a:lnSpc>
                <a:spcPct val="200000"/>
              </a:lnSpc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d. 2nd BIG QUESTION – Given the close relationship between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Science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and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entrepreneurial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capitalism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(</a:t>
            </a:r>
            <a:r>
              <a:rPr lang="en-US" sz="2000" b="1" i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why is this so</a:t>
            </a:r>
            <a:r>
              <a:rPr lang="en-US" sz="2000" b="1" i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? –INDUCTIVE REASONING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),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can you have either without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Democracy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(in the long run</a:t>
            </a: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)?</a:t>
            </a:r>
          </a:p>
          <a:p>
            <a:pPr lvl="1">
              <a:lnSpc>
                <a:spcPct val="200000"/>
              </a:lnSpc>
              <a:spcAft>
                <a:spcPts val="1800"/>
              </a:spcAft>
              <a:tabLst>
                <a:tab pos="914400" algn="l"/>
              </a:tabLst>
            </a:pPr>
            <a:r>
              <a:rPr lang="en-US" sz="20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e.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are Economic Growth and Democracy Related? </a:t>
            </a:r>
            <a:endParaRPr lang="en-US" sz="2000" b="1" dirty="0">
              <a:solidFill>
                <a:srgbClr val="FF00FF"/>
              </a:solidFill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01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790"/>
            <a:ext cx="9144000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2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5. A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Political Party Must Have a </a:t>
            </a:r>
            <a:r>
              <a:rPr lang="en-US" sz="22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Realistic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Chance to Take Power!</a:t>
            </a:r>
            <a:endParaRPr lang="en-US" sz="22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2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a.  Definition 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(E. E. Schatschneider): </a:t>
            </a:r>
            <a:r>
              <a:rPr lang="en-US" sz="2200" b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Political Party is an Organized </a:t>
            </a:r>
            <a:r>
              <a:rPr lang="en-US" sz="2200" b="1" i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Realistic</a:t>
            </a:r>
            <a:r>
              <a:rPr lang="en-US" sz="2200" b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Attempt to Get Power</a:t>
            </a:r>
            <a:endParaRPr lang="en-US" sz="22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en-US" sz="22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b.  Anthony 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Downs: </a:t>
            </a:r>
            <a:r>
              <a:rPr lang="en-US" sz="2200" b="1" dirty="0">
                <a:solidFill>
                  <a:srgbClr val="D2691E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A team of individuals seeking to gain control of the governing apparatus through gaining office in an election</a:t>
            </a:r>
            <a:r>
              <a:rPr lang="en-US" sz="2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.</a:t>
            </a:r>
            <a:endParaRPr lang="en-US" sz="2200" b="1" dirty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Elmer Eric Schattschneider (1892 - 1971).</a:t>
            </a:r>
            <a:br>
              <a:rPr lang="en-US" sz="2800" b="1" dirty="0" smtClean="0"/>
            </a:br>
            <a:r>
              <a:rPr lang="en-US" sz="2800" b="1" dirty="0" smtClean="0"/>
              <a:t>Author of </a:t>
            </a:r>
            <a:r>
              <a:rPr lang="en-US" sz="2800" b="1" i="1" dirty="0" smtClean="0"/>
              <a:t>Party Government</a:t>
            </a:r>
            <a:r>
              <a:rPr lang="en-US" sz="2800" b="1" dirty="0" smtClean="0"/>
              <a:t>, 1942, and </a:t>
            </a:r>
            <a:br>
              <a:rPr lang="en-US" sz="2800" b="1" dirty="0" smtClean="0"/>
            </a:br>
            <a:r>
              <a:rPr lang="en-US" sz="2800" b="1" i="1" dirty="0" smtClean="0"/>
              <a:t>The SemiSovereign People</a:t>
            </a:r>
            <a:r>
              <a:rPr lang="en-US" sz="2800" b="1" dirty="0" smtClean="0"/>
              <a:t>, 1960</a:t>
            </a:r>
            <a:br>
              <a:rPr lang="en-US" sz="2800" b="1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362200"/>
            <a:ext cx="3238500" cy="4381500"/>
          </a:xfrm>
        </p:spPr>
      </p:pic>
    </p:spTree>
    <p:extLst>
      <p:ext uri="{BB962C8B-B14F-4D97-AF65-F5344CB8AC3E}">
        <p14:creationId xmlns:p14="http://schemas.microsoft.com/office/powerpoint/2010/main" val="90298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Anthony Downs (1930 - )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Author of </a:t>
            </a:r>
            <a:r>
              <a:rPr lang="en-US" sz="2800" b="1" i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Economic Theory of Democracy </a:t>
            </a:r>
            <a:r>
              <a:rPr lang="en-US" sz="28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(1957) </a:t>
            </a:r>
            <a:endParaRPr lang="en-US" sz="2800" b="1" dirty="0">
              <a:solidFill>
                <a:srgbClr val="FF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5952104" cy="3962400"/>
          </a:xfrm>
        </p:spPr>
      </p:pic>
    </p:spTree>
    <p:extLst>
      <p:ext uri="{BB962C8B-B14F-4D97-AF65-F5344CB8AC3E}">
        <p14:creationId xmlns:p14="http://schemas.microsoft.com/office/powerpoint/2010/main" val="129359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tabLst>
                <a:tab pos="457200" algn="l"/>
              </a:tabLst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6.  How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 you decide what a </a:t>
            </a:r>
            <a:r>
              <a:rPr lang="en-US" sz="2000" b="1" i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Real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Political Party is? According to Schattschneider (</a:t>
            </a:r>
            <a:r>
              <a:rPr lang="en-US" sz="2000" b="1" i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Party Government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) there are two tests:</a:t>
            </a:r>
            <a:endParaRPr lang="en-US" sz="2000" b="1" dirty="0" smtClean="0"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Does the Political Party now Control the Government?</a:t>
            </a:r>
            <a:endParaRPr lang="en-US" sz="2000" b="1" dirty="0" smtClean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  <a:p>
            <a:pPr marL="742950" marR="0" lvl="1" indent="-285750">
              <a:lnSpc>
                <a:spcPct val="2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If not,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has it been able to Create the </a:t>
            </a:r>
            <a:r>
              <a:rPr lang="en-US" sz="2000" b="1" i="1" dirty="0">
                <a:solidFill>
                  <a:srgbClr val="FF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General Belief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that it will take control of the Government in the Reasonably Near Future?</a:t>
            </a:r>
            <a:endParaRPr lang="en-US" sz="2000" b="1" dirty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981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8636</TotalTime>
  <Words>1214</Words>
  <Application>Microsoft Office PowerPoint</Application>
  <PresentationFormat>On-screen Show (4:3)</PresentationFormat>
  <Paragraphs>63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Party Realignment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Elmer Eric Schattschneider (1892 - 1971). Author of Party Government, 1942, and  The SemiSovereign People, 1960 </vt:lpstr>
      <vt:lpstr>Anthony Downs (1930 - ) Author of An Economic Theory of Democracy (1957)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Realignment Theory</dc:title>
  <dc:creator>keith</dc:creator>
  <cp:lastModifiedBy>keith</cp:lastModifiedBy>
  <cp:revision>65</cp:revision>
  <dcterms:created xsi:type="dcterms:W3CDTF">2014-01-30T02:44:22Z</dcterms:created>
  <dcterms:modified xsi:type="dcterms:W3CDTF">2015-09-08T19:23:30Z</dcterms:modified>
</cp:coreProperties>
</file>