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3" r:id="rId20"/>
    <p:sldId id="277" r:id="rId21"/>
    <p:sldId id="278" r:id="rId22"/>
    <p:sldId id="279" r:id="rId23"/>
    <p:sldId id="280" r:id="rId24"/>
    <p:sldId id="281" r:id="rId25"/>
    <p:sldId id="274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66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A93-5EDC-4E47-BED3-02431165F1D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8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A93-5EDC-4E47-BED3-02431165F1D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A93-5EDC-4E47-BED3-02431165F1D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3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A93-5EDC-4E47-BED3-02431165F1D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6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A93-5EDC-4E47-BED3-02431165F1D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4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A93-5EDC-4E47-BED3-02431165F1D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2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A93-5EDC-4E47-BED3-02431165F1D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9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A93-5EDC-4E47-BED3-02431165F1D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2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A93-5EDC-4E47-BED3-02431165F1D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4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A93-5EDC-4E47-BED3-02431165F1D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9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E4A93-5EDC-4E47-BED3-02431165F1D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8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E4A93-5EDC-4E47-BED3-02431165F1DE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753FC-7DBF-4C64-9704-C2E6A6A39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5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First Political Party System: 1829 - 1852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Whig vs. Democrat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6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20" y="0"/>
            <a:ext cx="6870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39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7526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 1860 Cotton Exports were $192,000,000 or four times U.S. Government revenues.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About 86% of the Cotton was grown on farms of 100 or more acres. England imported about 80% of its Cotton from the South and about 1.5 million people were employed in the English Textile mills.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97468"/>
            <a:ext cx="4160995" cy="516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85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3100" b="1" dirty="0"/>
              <a:t>The expansion of the Cotton-based Slavery system into the Southwest accounts for much of the potency of the Territorial Issue.</a:t>
            </a:r>
            <a:br>
              <a:rPr lang="en-US" sz="3100" b="1" dirty="0"/>
            </a:br>
            <a:endParaRPr lang="en-US" sz="3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86" y="1600380"/>
            <a:ext cx="5253486" cy="525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8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374"/>
            <a:ext cx="9144000" cy="625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21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Whig-Democrat Political System – 1826 – 1852 (Whigs collapsed after the Compromise of 1850).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Basically Competitive With a Slight Advantage to the Democrats.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Both Parties had Support in the North and the South.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Two Basic Issues – </a:t>
            </a:r>
            <a:r>
              <a:rPr lang="en-US" sz="24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Economic Regulation</a:t>
            </a: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and </a:t>
            </a:r>
            <a:r>
              <a:rPr lang="en-US" sz="24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Slavery</a:t>
            </a:r>
            <a:r>
              <a:rPr lang="en-US" sz="24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</a:t>
            </a:r>
            <a:endParaRPr lang="en-US" sz="2400" b="1" dirty="0">
              <a:effectLst/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34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John </a:t>
            </a:r>
            <a:r>
              <a:rPr lang="en-US" sz="2000" b="1" dirty="0" err="1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Gerring</a:t>
            </a:r>
            <a:r>
              <a:rPr lang="en-US" sz="2000" b="1" dirty="0" smtClean="0"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(1998)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:  </a:t>
            </a:r>
            <a:r>
              <a:rPr lang="en-US" sz="20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Whig-Republicans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– valorized 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work</a:t>
            </a:r>
            <a:r>
              <a:rPr lang="en-US" sz="2000" b="1" i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and 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social harmony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; 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mercantilists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– the state had an important role in ensuring economic development; 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statists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– believed in strong government </a:t>
            </a:r>
            <a:r>
              <a:rPr lang="en-US" sz="20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which properly channeled the voice of the masses </a:t>
            </a:r>
            <a:r>
              <a:rPr lang="en-US" sz="2000" b="1" i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through institutions</a:t>
            </a:r>
            <a:r>
              <a:rPr lang="en-US" sz="20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rather than </a:t>
            </a:r>
            <a:r>
              <a:rPr lang="en-US" sz="2000" b="1" i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direct expression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; 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order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– against unrestrained individualism; 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Yankee Protestants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– believed that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humans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had a responsibility to reform themselves; 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Nationalists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– preeminence of American interests and ideals.  Favored aggressive trade policies, internal improvements, and industrial policies to stimulate economic growth.  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586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John </a:t>
            </a:r>
            <a:r>
              <a:rPr lang="en-US" sz="2000" b="1" dirty="0" err="1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Gerring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(1998): Democrats: “From 1828 to 1892,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Democratic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leaders steadfastly defended a pre-industrial economic order, limited government, and the liberties of white people.  Forged from the unlikely combination of </a:t>
            </a:r>
            <a:r>
              <a:rPr lang="en-US" sz="20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racism, anti-</a:t>
            </a:r>
            <a:r>
              <a:rPr lang="en-US" sz="2000" b="1" dirty="0" err="1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statism</a:t>
            </a:r>
            <a:r>
              <a:rPr lang="en-US" sz="20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and civil republicanism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this ideology is most accurately and concisely described as Jeffersonian.” 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Democrats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did not </a:t>
            </a:r>
            <a:r>
              <a:rPr lang="en-US" sz="2000" b="1" i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condone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slavery – rather, they were </a:t>
            </a:r>
            <a:r>
              <a:rPr lang="en-US" sz="2000" b="1" i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pro-White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 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21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“Throughout most of the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19</a:t>
            </a:r>
            <a:r>
              <a:rPr lang="en-US" sz="2000" b="1" baseline="30000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century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Democratic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leaders adopted tight fiscal, currency, and monetary policies: hard currencies (gold and/or silver), balanced budgets, little government borrowing (and quick repayment), low spending and low tariffs.” 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Democrats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opposed the National Bank and Internal Improvements – such policies </a:t>
            </a:r>
            <a:r>
              <a:rPr lang="en-US" sz="20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FAVORED BUSINESS AND THE MERCHANT CLASSES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  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Democrats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opposed Tariffs because they were a TAX 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(ALSO HURT THE SOUTHERNERS).  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79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Democrats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favored state and local government because they saw them as being more under </a:t>
            </a:r>
            <a:r>
              <a:rPr lang="en-US" sz="2000" b="1" i="1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popular control</a:t>
            </a:r>
            <a:r>
              <a:rPr lang="en-US" sz="2000" b="1" i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 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Federal Government was remote and should be small and should protect private property.  They opposed an activist Federal government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  </a:t>
            </a:r>
            <a:r>
              <a:rPr lang="en-US" sz="2000" b="1" i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party was </a:t>
            </a:r>
            <a:r>
              <a:rPr lang="en-US" sz="2000" b="1" i="1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anti-corporate and anti-capitalist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– the protector of the common people.  “…the economic philosophy of the early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Democratic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party is perhaps more accurately encapsulated in the terms </a:t>
            </a:r>
            <a:r>
              <a:rPr lang="en-US" sz="2000" b="1" i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agrarianism, </a:t>
            </a:r>
            <a:r>
              <a:rPr lang="en-US" sz="2000" b="1" i="1" dirty="0" err="1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producerism</a:t>
            </a:r>
            <a:r>
              <a:rPr lang="en-US" sz="2000" b="1" i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or … </a:t>
            </a:r>
            <a:r>
              <a:rPr lang="en-US" sz="2000" b="1" i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civic republicanism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 …”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8597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2852"/>
            <a:ext cx="5791200" cy="671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1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8764"/>
            <a:ext cx="9264075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The Founders Tried to Duck The Issue:</a:t>
            </a:r>
            <a:b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kumimoji="0" lang="en-US" altLang="en-US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Section. 2. Clause 3: Representatives and direct </a:t>
            </a:r>
          </a:p>
          <a:p>
            <a:pPr marR="0" lvl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Taxes shall be apportioned among the several States which </a:t>
            </a:r>
          </a:p>
          <a:p>
            <a:pPr marR="0" lvl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may be included within this Union, according to their </a:t>
            </a:r>
          </a:p>
          <a:p>
            <a:pPr marR="0" lvl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respective Numbers, which shall be determined by adding </a:t>
            </a:r>
          </a:p>
          <a:p>
            <a:pPr marR="0" lvl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 the whole Number of free Persons, including those bound </a:t>
            </a:r>
          </a:p>
          <a:p>
            <a:pPr marR="0" lvl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 Service for a Term of Years, and excluding Indians not </a:t>
            </a:r>
          </a:p>
          <a:p>
            <a:pPr marR="0" lvl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taxed, </a:t>
            </a:r>
            <a:r>
              <a:rPr kumimoji="0" lang="en-US" alt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three fifths of all other Persons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b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87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3410"/>
            <a:ext cx="6086880" cy="686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56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A (near) Party-Line Roll Call Vote in the House in 1841 -- Red are Whigs and Blue are Democrats</a:t>
            </a:r>
            <a:b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en-US" sz="53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voteview.com/images/Party_Line_Vote_1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07"/>
            <a:ext cx="7239001" cy="685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3732" y="152400"/>
            <a:ext cx="473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Near Party Line Vote in the House in 1841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2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9" y="-9054"/>
            <a:ext cx="7215743" cy="686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28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Slavery Petition Vote, 1841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03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1" y="228600"/>
            <a:ext cx="914852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Presidential Elections: 1828 - 1860</a:t>
            </a:r>
          </a:p>
          <a:p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Democrat                  Whig              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1828    Jackson    178    642,553     Adams      83    500,897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1832    Jackson    219    701,780     Clay       49    484,205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1836    Van Buren  170    764,176     Harrison   73    550,816 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1840    Van Buren   60  1,128,854     </a:t>
            </a:r>
            <a:r>
              <a:rPr lang="en-US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Harrison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234  1,275,390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1844    Polk       170  1,339,494     Clay      105  1,300,004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1848    Cass       127  1,223,460     </a:t>
            </a:r>
            <a:r>
              <a:rPr lang="en-US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Taylor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163  1,361,393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1852    Pierce     254  1,607,510     Scott      42  1,386,942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Republican              American/Whig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1856    Buchanan   174  1,836,072     Fremont   114  1,342,345  Fillmore   8   844,032</a:t>
            </a:r>
          </a:p>
          <a:p>
            <a:endParaRPr lang="en-US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1860    Douglas       12  1,004,042  21.47%  Northern Democrat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Lincoln      180  1,855,276  39.67%  Republican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Breckinridge  72    672,601  14.38%  Southern Democrat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Bell          39    590,980  12.64%  Unionist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(Fusion)       0    553,570  11.84   Misc. Fusion Tickets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83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" y="209934"/>
            <a:ext cx="9077663" cy="619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669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tabLst>
                <a:tab pos="571500" algn="l"/>
              </a:tabLst>
            </a:pP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Economy Before the Civil War – How it Interacted with the Democrat-Whig Political Party System</a:t>
            </a:r>
          </a:p>
          <a:p>
            <a:pPr marL="1600200" marR="0" lvl="3" indent="-22860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1028700" algn="l"/>
              </a:tabLst>
            </a:pPr>
            <a:r>
              <a:rPr lang="en-US" sz="2000" b="1" dirty="0" smtClean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U.S. Long on Resources and Short on Population -- Result, capital intensive development.</a:t>
            </a:r>
          </a:p>
          <a:p>
            <a:pPr marL="1600200" marR="0" lvl="3" indent="-22860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tabLst>
                <a:tab pos="1028700" algn="l"/>
              </a:tabLst>
            </a:pP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The Creation of the modern economy during the 1840s to the 1890s was due to </a:t>
            </a:r>
            <a:r>
              <a:rPr lang="en-US" sz="2000" b="1" dirty="0" smtClean="0">
                <a:solidFill>
                  <a:srgbClr val="FF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cheap energy in the form of coal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solidFill>
                  <a:srgbClr val="0000FF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mass transportation in the form of the railroads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, and 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mass communication in the form of the telegraph</a:t>
            </a:r>
            <a:r>
              <a:rPr lang="en-US" sz="2000" b="1" dirty="0" smtClean="0">
                <a:effectLst/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04945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lnSpc>
                <a:spcPct val="200000"/>
              </a:lnSpc>
              <a:spcAft>
                <a:spcPts val="1200"/>
              </a:spcAft>
              <a:tabLst>
                <a:tab pos="1028700" algn="l"/>
              </a:tabLst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3. Different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Patterns of Economic Development in the North and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South.</a:t>
            </a: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lvl="3">
              <a:lnSpc>
                <a:spcPct val="200000"/>
              </a:lnSpc>
              <a:spcAft>
                <a:spcPts val="1200"/>
              </a:spcAft>
              <a:tabLst>
                <a:tab pos="1028700" algn="l"/>
              </a:tabLst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4. North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– Expansion of Transportation Systems and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Industrialization.</a:t>
            </a: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  <a:p>
            <a:pPr lvl="3">
              <a:lnSpc>
                <a:spcPct val="200000"/>
              </a:lnSpc>
              <a:spcAft>
                <a:spcPts val="1200"/>
              </a:spcAft>
              <a:tabLst>
                <a:tab pos="1028700" algn="l"/>
              </a:tabLst>
            </a:pP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5. South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–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ea typeface="Times New Roman"/>
                <a:cs typeface="Courier New" panose="02070309020205020404" pitchFamily="49" charset="0"/>
              </a:rPr>
              <a:t>EXPANSION OF COTTON-BASED SLAVERY</a:t>
            </a: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ea typeface="Times New Roman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1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20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Section. 9. Clause 1: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Migration or Importation of such Persons as any of the States </a:t>
            </a: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now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existing shall think proper to admit, shall not be prohibited by the Congress prior </a:t>
            </a:r>
            <a:r>
              <a:rPr lang="en-US" alt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Year</a:t>
            </a:r>
            <a: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one </a:t>
            </a: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thousand eight hundred and eight</a:t>
            </a:r>
            <a: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but a Tax or duty may be imposed on such Importation, not exceeding ten dollars for each Person.</a:t>
            </a:r>
            <a:b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7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3999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 Amendment </a:t>
            </a:r>
            <a: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XIII. (ratified 6 December 1865)</a:t>
            </a:r>
            <a:b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Section </a:t>
            </a:r>
            <a: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 </a:t>
            </a: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Neither slavery nor involuntary servitude, except as a punishment for crime 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whereof the party shall have been duly convicted, shall </a:t>
            </a:r>
            <a:r>
              <a:rPr lang="en-US" alt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 </a:t>
            </a:r>
            <a:r>
              <a:rPr lang="en-US" alt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within the United States, or any place subject to their jurisdiction</a:t>
            </a:r>
            <a: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b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Section </a:t>
            </a:r>
            <a: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Congress shall have power to enforce this article by appropriate legislation</a:t>
            </a:r>
            <a: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b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alt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20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78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80799"/>
            <a:ext cx="9063701" cy="59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9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1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71" y="457200"/>
            <a:ext cx="496079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0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759"/>
            <a:ext cx="4953000" cy="68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5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DC143C"/>
                </a:solidFill>
                <a:effectLst/>
                <a:latin typeface="Arial" pitchFamily="34" charset="0"/>
                <a:cs typeface="Arial" pitchFamily="34" charset="0"/>
              </a:rPr>
              <a:t>The Invention of the Cotton Gin by Eli Whitney in 1793</a:t>
            </a: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altLang="en-US" sz="197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97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6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voteview.com/images/g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27051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Invention of the Cotton Gin by Eli Whitney in </a:t>
            </a:r>
            <a:r>
              <a:rPr lang="en-US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1793</a:t>
            </a:r>
            <a:endParaRPr lang="en-US" sz="3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62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3981</TotalTime>
  <Words>729</Words>
  <Application>Microsoft Office PowerPoint</Application>
  <PresentationFormat>On-screen Show (4:3)</PresentationFormat>
  <Paragraphs>56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Times New Roman</vt:lpstr>
      <vt:lpstr>Office Theme</vt:lpstr>
      <vt:lpstr>The First Political Party System: 1829 - 1852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Invention of the Cotton Gin by Eli Whitney in 1793</vt:lpstr>
      <vt:lpstr>PowerPoint Presentation</vt:lpstr>
      <vt:lpstr>By 1860 Cotton Exports were $192,000,000 or four times U.S. Government revenues. About 86% of the Cotton was grown on farms of 100 or more acres. England imported about 80% of its Cotton from the South and about 1.5 million people were employed in the English Textile mills. </vt:lpstr>
      <vt:lpstr> The expansion of the Cotton-based Slavery system into the Southwest accounts for much of the potency of the Territorial Issue.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Political Party System: 1829 - 1852</dc:title>
  <dc:creator>keith</dc:creator>
  <cp:lastModifiedBy>Keith Poole</cp:lastModifiedBy>
  <cp:revision>44</cp:revision>
  <dcterms:created xsi:type="dcterms:W3CDTF">2014-02-02T02:31:23Z</dcterms:created>
  <dcterms:modified xsi:type="dcterms:W3CDTF">2015-09-30T16:26:40Z</dcterms:modified>
</cp:coreProperties>
</file>