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816" r:id="rId9"/>
  </p:sldMasterIdLst>
  <p:sldIdLst>
    <p:sldId id="256" r:id="rId10"/>
    <p:sldId id="257" r:id="rId11"/>
    <p:sldId id="294" r:id="rId12"/>
    <p:sldId id="258" r:id="rId13"/>
    <p:sldId id="259" r:id="rId14"/>
    <p:sldId id="276" r:id="rId15"/>
    <p:sldId id="275" r:id="rId16"/>
    <p:sldId id="260" r:id="rId17"/>
    <p:sldId id="261" r:id="rId18"/>
    <p:sldId id="306" r:id="rId19"/>
    <p:sldId id="307" r:id="rId20"/>
    <p:sldId id="309" r:id="rId21"/>
    <p:sldId id="310" r:id="rId22"/>
    <p:sldId id="308" r:id="rId23"/>
    <p:sldId id="311" r:id="rId24"/>
    <p:sldId id="278" r:id="rId25"/>
    <p:sldId id="277" r:id="rId26"/>
    <p:sldId id="318" r:id="rId27"/>
    <p:sldId id="281" r:id="rId28"/>
    <p:sldId id="312" r:id="rId29"/>
    <p:sldId id="316" r:id="rId30"/>
    <p:sldId id="317" r:id="rId31"/>
    <p:sldId id="314" r:id="rId32"/>
    <p:sldId id="315" r:id="rId33"/>
    <p:sldId id="295" r:id="rId34"/>
    <p:sldId id="313" r:id="rId35"/>
    <p:sldId id="282" r:id="rId36"/>
    <p:sldId id="283" r:id="rId37"/>
    <p:sldId id="284" r:id="rId38"/>
    <p:sldId id="279" r:id="rId39"/>
    <p:sldId id="286" r:id="rId40"/>
    <p:sldId id="287" r:id="rId41"/>
    <p:sldId id="288" r:id="rId42"/>
    <p:sldId id="28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1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04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6141-ABBF-44B1-A110-D4888E1BD6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3F5E4-E362-46D2-8130-E235C15BC4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3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3E3BE-7C37-4C77-A193-C683832853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C159-6203-40BC-9EF8-028A19FF5B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5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797B-4C20-4C9A-A67F-98E1B3E8F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3876-695B-4132-9C4C-1BD00FBA90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6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8C2E2-7193-4859-A60E-3DF6C1F7DD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B7DC-77C7-412F-9466-757317527ED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6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B9B3-0D2D-4DEE-B884-6256108892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C663-CD98-477C-9109-D4890ED087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45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8B87-7B07-404F-8688-59C1175A9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6FA9-DD40-4099-88FC-AEFC64DBEF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61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F827-03D9-410D-A435-DC9CA52EDB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7CE2-C405-4644-BB16-8F4DFAD882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1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383A-DC63-4B24-964D-654AB52BEA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765B5-C988-4B5A-B788-4ABE7878DF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95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7FDB-7702-43D9-A8FB-BC11AAB5D4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1FB7-C66D-4ADB-89E7-83FB548FC83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0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BE7A-4845-4847-AD87-E3785D4E3E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D845-AF4D-4199-A6D5-DF3DF0C9B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A8C8D-8662-4434-BEDA-6B429C99E9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6E85A-CA66-49C8-AF9A-52E23AD738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7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C489-896F-41FA-93B2-E89571EC2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8068-B390-4CDB-9002-D5CA3F622D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323B-D1EE-4E28-9079-0EFDE2031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1197-42D2-4D34-9091-E1D3185DD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7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4777-E1A7-4EE7-A9BB-83AD6CD1F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C547-53BD-42F4-AF37-B57A3E6FB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48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78F8-A36D-4E6A-9588-F0EF849A4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F73D-44B4-4E45-AF9D-0F8DD3629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10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3E5E-6C61-46E2-8577-8AD8D0F7AC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75A4-0583-4401-A915-58972E6D6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03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580E-D89B-4D83-BE21-18A3C5426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3710-AACA-4E22-8EEC-E1BF57CC5D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7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1178-5500-448E-9AA5-7AD5AE140A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A962-4DE4-4B54-AEFB-D700002DDC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9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3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D0E-8008-45F9-96B2-531A992808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BF53-64A1-4276-90CF-D9EDE395B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92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5F05-1EA2-43B3-B881-185A37A6D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05A6-FBF9-4BCD-B8E2-6370716EC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7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71B-EE17-40AA-B9AD-E62A86B93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EDDC-9F23-4807-BE60-67B363BCB4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9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B753-7F57-415F-B01D-685AA3994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57C-C70B-4CED-B4FA-D7A4B3F9C0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08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C489-896F-41FA-93B2-E89571EC2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8068-B390-4CDB-9002-D5CA3F622D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93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323B-D1EE-4E28-9079-0EFDE2031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1197-42D2-4D34-9091-E1D3185DD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39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4777-E1A7-4EE7-A9BB-83AD6CD1F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C547-53BD-42F4-AF37-B57A3E6FB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6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78F8-A36D-4E6A-9588-F0EF849A4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F73D-44B4-4E45-AF9D-0F8DD3629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35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3E5E-6C61-46E2-8577-8AD8D0F7AC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75A4-0583-4401-A915-58972E6D6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43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580E-D89B-4D83-BE21-18A3C5426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3710-AACA-4E22-8EEC-E1BF57CC5D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8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3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1178-5500-448E-9AA5-7AD5AE140A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A962-4DE4-4B54-AEFB-D700002DDC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0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D0E-8008-45F9-96B2-531A992808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BF53-64A1-4276-90CF-D9EDE395B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3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5F05-1EA2-43B3-B881-185A37A6D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05A6-FBF9-4BCD-B8E2-6370716EC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1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71B-EE17-40AA-B9AD-E62A86B93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EDDC-9F23-4807-BE60-67B363BCB4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15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B753-7F57-415F-B01D-685AA3994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57C-C70B-4CED-B4FA-D7A4B3F9C0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8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C489-896F-41FA-93B2-E89571EC2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8068-B390-4CDB-9002-D5CA3F622D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35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323B-D1EE-4E28-9079-0EFDE2031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1197-42D2-4D34-9091-E1D3185DD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475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4777-E1A7-4EE7-A9BB-83AD6CD1F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C547-53BD-42F4-AF37-B57A3E6FB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85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78F8-A36D-4E6A-9588-F0EF849A4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F73D-44B4-4E45-AF9D-0F8DD3629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62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3E5E-6C61-46E2-8577-8AD8D0F7AC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75A4-0583-4401-A915-58972E6D6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5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580E-D89B-4D83-BE21-18A3C5426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3710-AACA-4E22-8EEC-E1BF57CC5D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5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1178-5500-448E-9AA5-7AD5AE140A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A962-4DE4-4B54-AEFB-D700002DDC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17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D0E-8008-45F9-96B2-531A992808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BF53-64A1-4276-90CF-D9EDE395B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69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5F05-1EA2-43B3-B881-185A37A6D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05A6-FBF9-4BCD-B8E2-6370716EC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86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71B-EE17-40AA-B9AD-E62A86B93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EDDC-9F23-4807-BE60-67B363BCB4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346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B753-7F57-415F-B01D-685AA3994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57C-C70B-4CED-B4FA-D7A4B3F9C0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57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C489-896F-41FA-93B2-E89571EC2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8068-B390-4CDB-9002-D5CA3F622D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99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323B-D1EE-4E28-9079-0EFDE2031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1197-42D2-4D34-9091-E1D3185DD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36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4777-E1A7-4EE7-A9BB-83AD6CD1F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C547-53BD-42F4-AF37-B57A3E6FB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99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78F8-A36D-4E6A-9588-F0EF849A4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F73D-44B4-4E45-AF9D-0F8DD3629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36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510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3E5E-6C61-46E2-8577-8AD8D0F7AC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75A4-0583-4401-A915-58972E6D6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07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580E-D89B-4D83-BE21-18A3C5426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3710-AACA-4E22-8EEC-E1BF57CC5D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12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1178-5500-448E-9AA5-7AD5AE140A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A962-4DE4-4B54-AEFB-D700002DDC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8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D0E-8008-45F9-96B2-531A992808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BF53-64A1-4276-90CF-D9EDE395B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45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5F05-1EA2-43B3-B881-185A37A6D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05A6-FBF9-4BCD-B8E2-6370716EC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20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71B-EE17-40AA-B9AD-E62A86B93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EDDC-9F23-4807-BE60-67B363BCB4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75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B753-7F57-415F-B01D-685AA3994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57C-C70B-4CED-B4FA-D7A4B3F9C0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965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C489-896F-41FA-93B2-E89571EC2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78068-B390-4CDB-9002-D5CA3F622D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386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323B-D1EE-4E28-9079-0EFDE2031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51197-42D2-4D34-9091-E1D3185DD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40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4777-E1A7-4EE7-A9BB-83AD6CD1FF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7C547-53BD-42F4-AF37-B57A3E6FB8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8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49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E78F8-A36D-4E6A-9588-F0EF849A45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6F73D-44B4-4E45-AF9D-0F8DD3629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72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3E5E-6C61-46E2-8577-8AD8D0F7AC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75A4-0583-4401-A915-58972E6D6D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10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580E-D89B-4D83-BE21-18A3C54261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3710-AACA-4E22-8EEC-E1BF57CC5D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84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1178-5500-448E-9AA5-7AD5AE140A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A962-4DE4-4B54-AEFB-D700002DDC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579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AD0E-8008-45F9-96B2-531A992808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BF53-64A1-4276-90CF-D9EDE395BE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8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5F05-1EA2-43B3-B881-185A37A6D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05A6-FBF9-4BCD-B8E2-6370716EC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397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671B-EE17-40AA-B9AD-E62A86B93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EDDC-9F23-4807-BE60-67B363BCB4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66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0B753-7F57-415F-B01D-685AA3994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757C-C70B-4CED-B4FA-D7A4B3F9C0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01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67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4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228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743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288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969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80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698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45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467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52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700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4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39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411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468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928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38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74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595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2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300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30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F647-1A4A-473A-A4DB-D718B1218CC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07B9-FA39-478F-8DB6-A50258753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73CEE-DCD4-45E2-AF0C-38C592C604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AC088A-09C0-4E75-A36D-F3D8C3AF04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2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D067-F9AE-413C-9C19-D13250A3B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00705-5A47-4BA0-877F-6710C3F8B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D067-F9AE-413C-9C19-D13250A3B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00705-5A47-4BA0-877F-6710C3F8B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D067-F9AE-413C-9C19-D13250A3B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00705-5A47-4BA0-877F-6710C3F8B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4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D067-F9AE-413C-9C19-D13250A3B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00705-5A47-4BA0-877F-6710C3F8B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5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DD067-F9AE-413C-9C19-D13250A3B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00705-5A47-4BA0-877F-6710C3F8B9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8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6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F647-1A4A-473A-A4DB-D718B1218C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07B9-FA39-478F-8DB6-A50258753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Second Political Party System: 1856 - 1896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Economy After the Civil </a:t>
            </a:r>
            <a:r>
              <a:rPr lang="en-US" b="1" dirty="0" smtClean="0">
                <a:solidFill>
                  <a:srgbClr val="FF0000"/>
                </a:solidFill>
              </a:rPr>
              <a:t>War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Part 1: Overview and the Rise of Coal and </a:t>
            </a:r>
            <a:r>
              <a:rPr lang="en-US" b="1" smtClean="0">
                <a:solidFill>
                  <a:srgbClr val="FF0000"/>
                </a:solidFill>
              </a:rPr>
              <a:t>Steel Production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6598"/>
            <a:ext cx="91440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Destructive Distillation of Coal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When coal is heated without air, it does not burn but produces many by-products. This process of heating coal in the absence of air is called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destructive distillation of coal.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main by products are: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coke – Used to make Iron and Steel</a:t>
            </a:r>
            <a:endParaRPr lang="en-US" sz="20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 tar – Used to make a variety of industrial 			chemicals</a:t>
            </a:r>
            <a:endParaRPr 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amino acids – Used in fertilizers, foods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 gas – Used for illumination in the 19</a:t>
            </a:r>
            <a:r>
              <a:rPr lang="en-US" sz="2000" b="1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Century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07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43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gas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contains small amount of other gases like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ethene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colorless flammable gas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which is widely used in the chemical industry</a:t>
            </a:r>
            <a:r>
              <a:rPr lang="en-US" sz="2000" dirty="0" smtClean="0"/>
              <a:t>)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hydrogen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sulphide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colorless gas with the characteristic foul odor of rotten eggs; it is heavier than air, very poisonous, corrosive, flammable and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explosive; it is used in many industrial processes).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 Gas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usually contains about 10%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carbon monoxide,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30% methane and 50% hydrogen.</a:t>
            </a:r>
            <a:b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 gas is a potent fuel by virtue of its gaseous components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that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support combustion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It is also a clean and more efficient fuel than other solid fuels like coal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31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0" y="2109787"/>
            <a:ext cx="7798810" cy="43205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85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An Early Coal Gas Plant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19300"/>
            <a:ext cx="5638799" cy="3927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Street Lamp Powered by Coal Gas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8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143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 tar can be made to undergo further fractional distillation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since it is a mixture of over two hundred substances. Some of the substances that distillates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are: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naphthalene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benzene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tuelene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phenol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are important chemicals used in the synthesis of industrial products like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plastics, paints, insecticides, explosives and dyes.</a:t>
            </a:r>
          </a:p>
        </p:txBody>
      </p:sp>
    </p:spTree>
    <p:extLst>
      <p:ext uri="{BB962C8B-B14F-4D97-AF65-F5344CB8AC3E}">
        <p14:creationId xmlns:p14="http://schemas.microsoft.com/office/powerpoint/2010/main" val="273242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" y="1200339"/>
            <a:ext cx="83566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Beehive Coke Ovens Near Connellsville, PA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1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0139"/>
            <a:ext cx="4114800" cy="5724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4097" y="152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Henry Clay Frick</a:t>
            </a:r>
          </a:p>
          <a:p>
            <a:pPr algn="ctr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 December 1849 – 2 December 1919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53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1828800"/>
            <a:ext cx="7481453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Beehive Coke Ovens Near Connellsville, PA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2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71513"/>
            <a:ext cx="76200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2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Large Coke Plant in Kentucky in the Early 20</a:t>
            </a:r>
            <a:r>
              <a:rPr lang="en-US" sz="2000" b="1" baseline="300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Century.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pulation_1830-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0"/>
            <a:ext cx="7901381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1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ron_and_Steel_1866-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5212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69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iron is the intermediate product of smelting iron ore with a high-carbon fuel such as coke, usually with limestone as a flux.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Pig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iron has a very high carbon content, typically 3.5–4.5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%,</a:t>
            </a:r>
            <a:r>
              <a:rPr lang="en-US" sz="2400" b="1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which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makes it very brittle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not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that useful as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material except for limited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applications.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70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2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traditional shape of the molds used for these ingots was a branching structure formed in sand, with many individual ingots at right angles to a central channel or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runner.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Such a configuration is similar in appearance to a litter of piglets suckling on a sow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When the metal had cooled and hardened, the smaller ingots (the </a:t>
            </a:r>
            <a:r>
              <a:rPr lang="en-US" sz="2000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pigs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were simply broken from the much thinner runner (the </a:t>
            </a:r>
            <a:r>
              <a:rPr lang="en-US" sz="2000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sow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hence the name </a:t>
            </a:r>
            <a:r>
              <a:rPr lang="en-US" sz="2000" b="1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pig iron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 pig iron is intended for </a:t>
            </a: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remelting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the uneven size of the ingots and inclusion of small amounts of sand was insignificant compared to the ease of casting and of handling.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2293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Steel is iron that has most of the impurities removed.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Steel also has a consistent concentration of carbon throughout (0.5 to 1.5 percent).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Impurities like silica, phosphorous and sulfur weaken steel tremendously, so they must be eliminated. The advantage of steel over iron is greatly improved strength.</a:t>
            </a:r>
          </a:p>
        </p:txBody>
      </p:sp>
    </p:spTree>
    <p:extLst>
      <p:ext uri="{BB962C8B-B14F-4D97-AF65-F5344CB8AC3E}">
        <p14:creationId xmlns:p14="http://schemas.microsoft.com/office/powerpoint/2010/main" val="197853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67" y="152400"/>
            <a:ext cx="9144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terminology relating to the classification of different steel types is not precise. Broadly speaking steels are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described as: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Mild Steels up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0.3% Carbon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Medium Carbon Steels (or simply Carbon </a:t>
            </a:r>
            <a:r>
              <a:rPr lang="en-US" sz="2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Steels) 0.3 </a:t>
            </a:r>
            <a:r>
              <a:rPr lang="en-US" sz="2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0.6 % carbon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High Carbon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Steels over </a:t>
            </a:r>
            <a:r>
              <a:rPr lang="en-US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0.6% 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Carbon</a:t>
            </a:r>
          </a:p>
          <a:p>
            <a:endParaRPr lang="en-US" sz="24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the Carbon Content is too high then you get Cast Iron which is very brittle.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3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54" y="1524000"/>
            <a:ext cx="3495675" cy="4972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867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Andrew Carnegie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25 November 1835 – 11 August 1919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42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" y="533400"/>
            <a:ext cx="9120380" cy="49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333500"/>
            <a:ext cx="6667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>
                <a:solidFill>
                  <a:srgbClr val="FF0000"/>
                </a:solidFill>
              </a:rPr>
              <a:t>Blast Furnace</a:t>
            </a:r>
          </a:p>
        </p:txBody>
      </p:sp>
    </p:spTree>
    <p:extLst>
      <p:ext uri="{BB962C8B-B14F-4D97-AF65-F5344CB8AC3E}">
        <p14:creationId xmlns:p14="http://schemas.microsoft.com/office/powerpoint/2010/main" val="1084256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504825"/>
            <a:ext cx="373062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 Bessemer Converter On Display in England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27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20813"/>
            <a:ext cx="5705475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048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Cross-Section of a Bessemer Converter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4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916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69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94988"/>
            <a:ext cx="387667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334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Bessemer Converter Under Blast</a:t>
            </a:r>
            <a:endParaRPr 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17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Bessemersteelr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03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teelrailp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043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ron_and_Steel_Rail_Pr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4199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223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624"/>
            <a:ext cx="9144000" cy="464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0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PCapitaGDP1866-19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04" y="533400"/>
            <a:ext cx="9189726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7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odity_Price_Index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834"/>
            <a:ext cx="6862764" cy="686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10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16" y="0"/>
            <a:ext cx="2671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7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7174"/>
            <a:ext cx="9143999" cy="6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47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d_and_Silver_1835-19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118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3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al_Production_1830-19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1" y="0"/>
            <a:ext cx="7900942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945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10136</TotalTime>
  <Words>545</Words>
  <Application>Microsoft Office PowerPoint</Application>
  <PresentationFormat>On-screen Show (4:3)</PresentationFormat>
  <Paragraphs>42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14_Office Theme</vt:lpstr>
      <vt:lpstr>The Second Political Party System: 1856 - 1896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Blast Furnace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Political Party System: 1856 - 1896</dc:title>
  <dc:creator>keith</dc:creator>
  <cp:lastModifiedBy>keith</cp:lastModifiedBy>
  <cp:revision>88</cp:revision>
  <dcterms:created xsi:type="dcterms:W3CDTF">2014-02-24T03:52:30Z</dcterms:created>
  <dcterms:modified xsi:type="dcterms:W3CDTF">2014-03-06T20:03:58Z</dcterms:modified>
</cp:coreProperties>
</file>