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97" r:id="rId9"/>
    <p:sldId id="275" r:id="rId10"/>
    <p:sldId id="276" r:id="rId11"/>
    <p:sldId id="273" r:id="rId12"/>
    <p:sldId id="277" r:id="rId13"/>
    <p:sldId id="278" r:id="rId14"/>
    <p:sldId id="280" r:id="rId15"/>
    <p:sldId id="279" r:id="rId16"/>
    <p:sldId id="281" r:id="rId17"/>
    <p:sldId id="282" r:id="rId18"/>
    <p:sldId id="283" r:id="rId19"/>
    <p:sldId id="286" r:id="rId20"/>
    <p:sldId id="284" r:id="rId21"/>
    <p:sldId id="285" r:id="rId22"/>
    <p:sldId id="294" r:id="rId23"/>
    <p:sldId id="293" r:id="rId24"/>
    <p:sldId id="262" r:id="rId25"/>
    <p:sldId id="292" r:id="rId26"/>
    <p:sldId id="263" r:id="rId27"/>
    <p:sldId id="264" r:id="rId28"/>
    <p:sldId id="265" r:id="rId29"/>
    <p:sldId id="288" r:id="rId30"/>
    <p:sldId id="296" r:id="rId31"/>
    <p:sldId id="289" r:id="rId32"/>
    <p:sldId id="295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214-3A3D-4346-9E85-CC0075116A8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41BE-4C39-4256-9AF6-D5F1709C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214-3A3D-4346-9E85-CC0075116A8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41BE-4C39-4256-9AF6-D5F1709C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1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214-3A3D-4346-9E85-CC0075116A8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41BE-4C39-4256-9AF6-D5F1709C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1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214-3A3D-4346-9E85-CC0075116A8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41BE-4C39-4256-9AF6-D5F1709C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0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214-3A3D-4346-9E85-CC0075116A8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41BE-4C39-4256-9AF6-D5F1709C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9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214-3A3D-4346-9E85-CC0075116A8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41BE-4C39-4256-9AF6-D5F1709C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8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214-3A3D-4346-9E85-CC0075116A8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41BE-4C39-4256-9AF6-D5F1709C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7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214-3A3D-4346-9E85-CC0075116A8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41BE-4C39-4256-9AF6-D5F1709C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214-3A3D-4346-9E85-CC0075116A8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41BE-4C39-4256-9AF6-D5F1709C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5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214-3A3D-4346-9E85-CC0075116A8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41BE-4C39-4256-9AF6-D5F1709C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8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E214-3A3D-4346-9E85-CC0075116A8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41BE-4C39-4256-9AF6-D5F1709C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2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6E214-3A3D-4346-9E85-CC0075116A8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D41BE-4C39-4256-9AF6-D5F1709C5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8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Second Political Party System: 1856 - 1896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Economy After the Civil War: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Farmers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93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One of the First Farmer Organizations to form to press their grievances was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National Grange of the Order of Patrons of Husbandry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 It was founded in 1867 as a fraternal organization that encouraged families to band together to promote the economic and political well-being of the community and agriculture. It grew rapidly.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 1873 the Grange had 200,000 members and by 1875 it had about 850,000 members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89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76250"/>
            <a:ext cx="5105400" cy="6381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Good Life that the Grangers Hoped to Restore for the Farmers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5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Biggest Targets of the Grangers were the Railroads and the Monopolies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 D. C. Cloud, a spokesman for the Farmers Movement declared that an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“all-powerful interest” had arisen in the USA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“It has corrupted legislatures and congressmen, until the law-making power has become a party to schemes of robbery and plunder.  By corrupt legislation and </a:t>
            </a:r>
            <a:r>
              <a:rPr lang="en-US" sz="2000" b="1" i="1" dirty="0" smtClean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ex parte </a:t>
            </a:r>
            <a:r>
              <a:rPr lang="en-US" sz="2000" b="1" dirty="0" smtClean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judicial Decisions, it has destroyed all the old republican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59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landmarks, overridden the provisions of the constitution, and substituted for the government prepared by us by our forefathers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an oligarchy that rules the land and holds the people at its mercy, and their property as its lawful booty.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This great oppressor of the people is the railroad corporations and their associates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…”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0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rangers_18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94704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533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78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In 1873 and 1874 the Grangers and other Farmers’ Parties (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Anti-Monopoly, Independent, Reform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) called for state control of corporations – particularly railroads – and for reform of Government.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Their biggest victories were the “Granger Laws” that regulated Railroad Freight Rates and Grain Elevator (Warehouse) Rates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These Laws were enacted in Illinois, Minnesota, Missouri, Nebraska, Iowa, Wisconsin, and California.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77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biggest </a:t>
            </a:r>
            <a:r>
              <a:rPr lang="en-US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victory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the Grangers and their allies was the Supreme Court decision </a:t>
            </a:r>
            <a:r>
              <a:rPr lang="en-US" sz="2000" b="1" i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Munn vs. Illinois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1877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2000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  In 1877 the Supreme Court upheld the right of the states to regulate railroad rates.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2.  Chief Justice Waite used the old 17th Century custom in English jurisprudence that accepted the regulation of a business clothed with a public interest.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"When Private Property is devoted to public use, it is subject to public regulation."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example, a privately owned wharf.</a:t>
            </a:r>
          </a:p>
        </p:txBody>
      </p:sp>
    </p:spTree>
    <p:extLst>
      <p:ext uri="{BB962C8B-B14F-4D97-AF65-F5344CB8AC3E}">
        <p14:creationId xmlns:p14="http://schemas.microsoft.com/office/powerpoint/2010/main" val="2008058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584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  One of the dissenters, Justice Stephen J. Field, argued that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regulation of railroad rates was in effect confiscation of private property.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railroads were being deprived of property without due process of law in violation of the 5th and 14th Amendments.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argument later became known as </a:t>
            </a:r>
            <a:r>
              <a:rPr lang="en-US" sz="20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substantive due process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993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1"/>
            <a:ext cx="9220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Wabash, St. Louis, and Pacific Railroad vs. Illinois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 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1886 the Supreme Court in effect reversed the </a:t>
            </a:r>
            <a:r>
              <a:rPr lang="en-US" sz="2000" b="1" i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Munn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case and struck down an Illinois law regulating railroad rates.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2.  The Court argued that State railroad regulation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violated the interstate commerce clause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of the Constitution.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Only Congress could regulate interstate commerce.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3.  In a companion case, </a:t>
            </a:r>
            <a:r>
              <a:rPr lang="en-US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Santa Clara County vs. Southern Pacific Railroad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the Court defined the SPRR as a legal person! Hence, the 5th and 14th Amendments were applicable.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03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588"/>
            <a:ext cx="764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22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0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55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992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2400"/>
              </a:spcAft>
              <a:tabLst>
                <a:tab pos="457200" algn="l"/>
              </a:tabLst>
            </a:pPr>
            <a:r>
              <a:rPr lang="en-US" sz="2400" b="1" kern="0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Provisions of the Interstate Commerce Act of 1887</a:t>
            </a:r>
          </a:p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2400"/>
              </a:spcAft>
              <a:buAutoNum type="arabicPeriod"/>
              <a:tabLst>
                <a:tab pos="457200" algn="l"/>
              </a:tabLst>
            </a:pPr>
            <a:r>
              <a:rPr lang="en-US" sz="2000" b="1" kern="0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 Act outlawed rebates, drawbacks, and pooling</a:t>
            </a:r>
            <a:r>
              <a:rPr lang="en-US" sz="2000" b="1" kern="0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 It required the railroads to post the rates in every depot and station and required the rates to be "reasonable and just".</a:t>
            </a:r>
          </a:p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2400"/>
              </a:spcAft>
              <a:buAutoNum type="arabicPeriod"/>
              <a:tabLst>
                <a:tab pos="457200" algn="l"/>
              </a:tabLst>
            </a:pPr>
            <a:r>
              <a:rPr lang="en-US" sz="2000" b="1" kern="0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 Act contained a </a:t>
            </a:r>
            <a:r>
              <a:rPr lang="en-US" sz="2000" b="1" kern="0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Short Haul Pricing Constraint</a:t>
            </a:r>
            <a:r>
              <a:rPr lang="en-US" sz="2000" b="1" kern="0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2675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20621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2400"/>
              </a:spcAft>
              <a:tabLst>
                <a:tab pos="457200" algn="l"/>
              </a:tabLst>
            </a:pPr>
            <a:r>
              <a:rPr lang="en-US" sz="20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 Finally</a:t>
            </a:r>
            <a:r>
              <a:rPr lang="en-US" sz="2000" b="1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the act set up a Commission to adjudicate disputes between shippers and the railroads.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The Interstate Commerce Commission (ICC) was the first federal government regulatory agency</a:t>
            </a:r>
            <a:r>
              <a:rPr lang="en-US" sz="2000" b="1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1877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Fact, </a:t>
            </a:r>
            <a:r>
              <a:rPr lang="en-US" sz="2000" b="1" i="1" u="sng" kern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were Farmers being over-charged by the Railroads</a:t>
            </a:r>
            <a:r>
              <a:rPr lang="en-US" sz="2000" b="1" kern="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</a:t>
            </a:r>
          </a:p>
          <a:p>
            <a:endParaRPr lang="en-US" sz="2000" b="1" kern="0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u="sng" kern="0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Were the Beliefs of the Farmers </a:t>
            </a:r>
            <a:r>
              <a:rPr lang="en-US" sz="2000" b="1" i="1" u="sng" kern="0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000" b="1" kern="0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endParaRPr lang="en-US" sz="2000" b="1" kern="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Some Distinctions About Truth 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 What is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 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 What is </a:t>
            </a:r>
            <a:r>
              <a:rPr lang="en-US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Known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 True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3. What People </a:t>
            </a:r>
            <a:r>
              <a:rPr lang="en-US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Believe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 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Politicians Respond to (3) (2)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 Known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Knowns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-- Things we know we know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 Known Unknowns -- Things we know we do not know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3. Unknown Unknowns -- Things we do not know that we do not know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 </a:t>
            </a:r>
          </a:p>
          <a:p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Tension Between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Deduction --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(How Politicians Reason)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Induction --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(How the Great Entrepreneurs and Scientists Reason)</a:t>
            </a:r>
          </a:p>
        </p:txBody>
      </p:sp>
    </p:spTree>
    <p:extLst>
      <p:ext uri="{BB962C8B-B14F-4D97-AF65-F5344CB8AC3E}">
        <p14:creationId xmlns:p14="http://schemas.microsoft.com/office/powerpoint/2010/main" val="1909229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reight_Price_of_Wheat_Williamson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600"/>
            <a:ext cx="9147340" cy="663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381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Spot Market Price Differentials as a Percentage of Price per Bushel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56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ttle_192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" y="-4764"/>
            <a:ext cx="9104903" cy="686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787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rn_Production_1866-1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72"/>
            <a:ext cx="7461186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312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28322"/>
            <a:ext cx="4648199" cy="5671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85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Gustavus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Swift, 24 June 1839 – 29 March 1903</a:t>
            </a:r>
          </a:p>
        </p:txBody>
      </p:sp>
    </p:spTree>
    <p:extLst>
      <p:ext uri="{BB962C8B-B14F-4D97-AF65-F5344CB8AC3E}">
        <p14:creationId xmlns:p14="http://schemas.microsoft.com/office/powerpoint/2010/main" val="2225775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0" y="2235200"/>
            <a:ext cx="6388100" cy="238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858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Gustavus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Swift invented the refrigerated railroad car in the 1880s</a:t>
            </a:r>
          </a:p>
        </p:txBody>
      </p:sp>
    </p:spTree>
    <p:extLst>
      <p:ext uri="{BB962C8B-B14F-4D97-AF65-F5344CB8AC3E}">
        <p14:creationId xmlns:p14="http://schemas.microsoft.com/office/powerpoint/2010/main" val="201011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46868"/>
            <a:ext cx="7996082" cy="431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4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-79375"/>
            <a:ext cx="9144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b="1" dirty="0">
              <a:solidFill>
                <a:srgbClr val="FF00FF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FF"/>
                </a:solidFill>
              </a:rPr>
              <a:t>Although the Farmers and their Allies Succeeded in Regulating the Railroads, The </a:t>
            </a:r>
            <a:r>
              <a:rPr lang="en-US" sz="2400" b="1" dirty="0">
                <a:solidFill>
                  <a:srgbClr val="FF00FF"/>
                </a:solidFill>
              </a:rPr>
              <a:t>primary demand of the farmers was </a:t>
            </a:r>
            <a:r>
              <a:rPr lang="en-US" sz="2400" b="1" i="1" dirty="0">
                <a:solidFill>
                  <a:srgbClr val="FF00FF"/>
                </a:solidFill>
              </a:rPr>
              <a:t>currency inflation</a:t>
            </a:r>
            <a:r>
              <a:rPr lang="en-US" sz="2400" b="1" dirty="0">
                <a:solidFill>
                  <a:srgbClr val="FF00FF"/>
                </a:solidFill>
              </a:rPr>
              <a:t> --</a:t>
            </a:r>
            <a:br>
              <a:rPr lang="en-US" sz="2400" b="1" dirty="0">
                <a:solidFill>
                  <a:srgbClr val="FF00FF"/>
                </a:solidFill>
              </a:rPr>
            </a:br>
            <a:r>
              <a:rPr lang="en-US" sz="2400" b="1" dirty="0">
                <a:solidFill>
                  <a:srgbClr val="FF00FF"/>
                </a:solidFill>
              </a:rPr>
              <a:t>namely, </a:t>
            </a:r>
            <a:r>
              <a:rPr lang="en-US" sz="2400" b="1" i="1" dirty="0">
                <a:solidFill>
                  <a:srgbClr val="FF00FF"/>
                </a:solidFill>
              </a:rPr>
              <a:t>Free Coinage of Silver</a:t>
            </a:r>
            <a:r>
              <a:rPr lang="en-US" sz="2400" b="1" dirty="0">
                <a:solidFill>
                  <a:srgbClr val="FF00FF"/>
                </a:solidFill>
              </a:rPr>
              <a:t>. </a:t>
            </a:r>
          </a:p>
          <a:p>
            <a:pPr algn="ctr"/>
            <a:endParaRPr lang="en-US" sz="2000" b="1" dirty="0">
              <a:solidFill>
                <a:srgbClr val="FF00FF"/>
              </a:solidFill>
            </a:endParaRPr>
          </a:p>
          <a:p>
            <a:pPr lvl="1"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Deflation caused great Political-Economic strain.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Debtors, especially farmers, demanded that steps be taken to inflate the money supply mainly through the coining of silver.</a:t>
            </a:r>
          </a:p>
          <a:p>
            <a:pPr lvl="1">
              <a:lnSpc>
                <a:spcPct val="20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1840s and 1850s Gold was plentiful and Silver relatively scarce.</a:t>
            </a:r>
          </a:p>
          <a:p>
            <a:pPr lvl="1"/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1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ailroads_186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480917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19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8956"/>
            <a:ext cx="91440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"Crime of 73"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Silver was demonetized by an act of Congress </a:t>
            </a:r>
            <a:r>
              <a:rPr lang="en-US" sz="2000" b="1" i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just as the Western mines came on line</a:t>
            </a:r>
          </a:p>
          <a:p>
            <a:pPr lvl="1">
              <a:lnSpc>
                <a:spcPct val="200000"/>
              </a:lnSpc>
            </a:pP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200000"/>
              </a:lnSpc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Bland-Allison Act of 1878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Passed with the support of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coalition of farmers and mining interests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Obligated the Treasury to purchase $2m to $4m of silver bullion per month and coin it into dollars. Treasury always purchased the minimum amount and the price of silver kept falling.</a:t>
            </a:r>
          </a:p>
        </p:txBody>
      </p:sp>
    </p:spTree>
    <p:extLst>
      <p:ext uri="{BB962C8B-B14F-4D97-AF65-F5344CB8AC3E}">
        <p14:creationId xmlns:p14="http://schemas.microsoft.com/office/powerpoint/2010/main" val="892604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67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Sherman Silver Purchase Act of 1890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Passed as the result of a deal to get the McKinley Tariff Bill passed. Obligated the Treasury to purchase 4.5m ounces of silver per month (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essentially the entire output of the silver mines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 The silver bullion was paid for with U.S. Notes. The Notes were redeemable in either gold or silver coin. Because the price of silver was falling relative to gold,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arbitrage opportunity was too good to pass up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Sell silver to get the notes; cash the notes for gold; use gold to buy silver; etc.</a:t>
            </a:r>
          </a:p>
          <a:p>
            <a:pPr lvl="1">
              <a:lnSpc>
                <a:spcPct val="200000"/>
              </a:lnSpc>
            </a:pP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5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Sherman Silver Purchase Act repealed in 1893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 The Depression and the outflow of gold came very close to bankrupting the U.S. Government.</a:t>
            </a:r>
          </a:p>
          <a:p>
            <a:pPr lvl="1">
              <a:lnSpc>
                <a:spcPct val="200000"/>
              </a:lnSpc>
            </a:pP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200000"/>
              </a:lnSpc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Beginning in 1896 the development of the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cyanide leaching process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discoveries of gold in the Yukon, South Africa, and Australia produced a sharp increase in the world-wide supply of gold.</a:t>
            </a:r>
          </a:p>
        </p:txBody>
      </p:sp>
    </p:spTree>
    <p:extLst>
      <p:ext uri="{BB962C8B-B14F-4D97-AF65-F5344CB8AC3E}">
        <p14:creationId xmlns:p14="http://schemas.microsoft.com/office/powerpoint/2010/main" val="2327382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89" y="0"/>
            <a:ext cx="686822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3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proved_Land_187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2" y="76200"/>
            <a:ext cx="9150602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41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ailroads18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390"/>
            <a:ext cx="9181161" cy="567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28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Railroad Network in 1890</a:t>
            </a:r>
          </a:p>
        </p:txBody>
      </p:sp>
    </p:spTree>
    <p:extLst>
      <p:ext uri="{BB962C8B-B14F-4D97-AF65-F5344CB8AC3E}">
        <p14:creationId xmlns:p14="http://schemas.microsoft.com/office/powerpoint/2010/main" val="396993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proved_Land_190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" y="258729"/>
            <a:ext cx="9131365" cy="659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41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533400"/>
            <a:ext cx="9067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Between 1850 and 1870 the expansion of the rail net into the Midwest led to a dramatic increase in grain output. For example,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wheat production increased from 15.2 million bushels to 104 million bushels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corn production increased from 68.3 million to 218.6 million bushels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This increase was not due to productivity gains, rather it was due simply to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 land being brought into production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because of the railroads.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7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90"/>
            <a:ext cx="9144000" cy="64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8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2400"/>
              </a:spcAft>
              <a:tabLst>
                <a:tab pos="457200" algn="l"/>
              </a:tabLst>
            </a:pPr>
            <a:r>
              <a:rPr lang="en-US" sz="2000" b="1" kern="0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 period 1865 and 1896 was marked by a persistent </a:t>
            </a:r>
            <a:r>
              <a:rPr lang="en-US" sz="2000" b="1" i="1" kern="0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deflation</a:t>
            </a:r>
            <a:r>
              <a:rPr lang="en-US" sz="2000" b="1" kern="0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 Commodity prices fell steadily with a few ups and downs until the latter half of the 1890s. </a:t>
            </a:r>
            <a:r>
              <a:rPr lang="en-US" sz="2000" b="1" kern="0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 farmers complained bitterly about this</a:t>
            </a:r>
            <a:r>
              <a:rPr lang="en-US" sz="2000" b="1" kern="0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and blamed their problems on:</a:t>
            </a:r>
          </a:p>
          <a:p>
            <a:pPr marL="742950" marR="0" lvl="1" indent="-2857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000" b="1" kern="0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High railroad freight rates</a:t>
            </a:r>
            <a:r>
              <a:rPr lang="en-US" sz="2000" b="1" kern="0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742950" marR="0" lvl="1" indent="-2857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000" b="1" kern="0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Grain elevator companies and Futures Markets.</a:t>
            </a:r>
            <a:endParaRPr lang="en-US" sz="2000" b="1" kern="0" dirty="0" smtClean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000" b="1" kern="0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Middlemen in general</a:t>
            </a:r>
            <a:r>
              <a:rPr lang="en-US" sz="2000" b="1" kern="0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742950" marR="0" lvl="1" indent="-2857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000" b="1" kern="0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Monopolies in general</a:t>
            </a:r>
          </a:p>
          <a:p>
            <a:pPr marL="742950" marR="0" lvl="1" indent="-2857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000" b="1" kern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Banks and Moneylenders</a:t>
            </a:r>
            <a:r>
              <a:rPr lang="en-US" sz="2000" b="1" kern="0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2000" b="1" kern="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00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4034</TotalTime>
  <Words>1191</Words>
  <Application>Microsoft Office PowerPoint</Application>
  <PresentationFormat>On-screen Show (4:3)</PresentationFormat>
  <Paragraphs>65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The Second Political Party System: 1856 - 1896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Second Political Party System: 1856 - 1896</dc:title>
  <dc:creator>keith</dc:creator>
  <cp:lastModifiedBy>keith</cp:lastModifiedBy>
  <cp:revision>45</cp:revision>
  <dcterms:created xsi:type="dcterms:W3CDTF">2014-03-04T03:26:59Z</dcterms:created>
  <dcterms:modified xsi:type="dcterms:W3CDTF">2014-03-24T19:24:05Z</dcterms:modified>
</cp:coreProperties>
</file>