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79" r:id="rId9"/>
    <p:sldId id="277" r:id="rId10"/>
    <p:sldId id="262" r:id="rId11"/>
    <p:sldId id="263" r:id="rId12"/>
    <p:sldId id="264" r:id="rId13"/>
    <p:sldId id="273" r:id="rId14"/>
    <p:sldId id="271" r:id="rId15"/>
    <p:sldId id="272" r:id="rId16"/>
    <p:sldId id="274" r:id="rId17"/>
    <p:sldId id="266" r:id="rId18"/>
    <p:sldId id="267" r:id="rId19"/>
    <p:sldId id="275" r:id="rId20"/>
    <p:sldId id="276" r:id="rId21"/>
    <p:sldId id="268" r:id="rId22"/>
    <p:sldId id="269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3CB5-175D-4034-B0B3-EFC013AF06B4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C86C-B223-4651-BE36-3D48E266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4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3CB5-175D-4034-B0B3-EFC013AF06B4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C86C-B223-4651-BE36-3D48E266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6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3CB5-175D-4034-B0B3-EFC013AF06B4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C86C-B223-4651-BE36-3D48E266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6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3CB5-175D-4034-B0B3-EFC013AF06B4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C86C-B223-4651-BE36-3D48E266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4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3CB5-175D-4034-B0B3-EFC013AF06B4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C86C-B223-4651-BE36-3D48E266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1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3CB5-175D-4034-B0B3-EFC013AF06B4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C86C-B223-4651-BE36-3D48E266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4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3CB5-175D-4034-B0B3-EFC013AF06B4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C86C-B223-4651-BE36-3D48E266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1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3CB5-175D-4034-B0B3-EFC013AF06B4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C86C-B223-4651-BE36-3D48E266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4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3CB5-175D-4034-B0B3-EFC013AF06B4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C86C-B223-4651-BE36-3D48E266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2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3CB5-175D-4034-B0B3-EFC013AF06B4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C86C-B223-4651-BE36-3D48E266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0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3CB5-175D-4034-B0B3-EFC013AF06B4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C86C-B223-4651-BE36-3D48E266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4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23CB5-175D-4034-B0B3-EFC013AF06B4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9C86C-B223-4651-BE36-3D48E266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9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 1.  Part 2.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Hamilton’s Economic Program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94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295400"/>
            <a:ext cx="91439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2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tabLst>
                <a:tab pos="1371600" algn="l"/>
              </a:tabLst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State Debt: $26.6m (1791)</a:t>
            </a:r>
          </a:p>
          <a:p>
            <a:pPr marR="0" lvl="2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tabLst>
                <a:tab pos="1371600" algn="l"/>
              </a:tabLst>
            </a:pPr>
            <a:r>
              <a:rPr lang="en-US" sz="2400" b="1" dirty="0" smtClean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81% of the State Debt was paid, or $22m</a:t>
            </a:r>
            <a:endParaRPr lang="en-US" sz="2400" b="1" dirty="0" smtClean="0">
              <a:effectLst/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1143000" marR="0" lvl="2" indent="-22860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tabLst>
                <a:tab pos="1371600" algn="l"/>
              </a:tabLst>
            </a:pPr>
            <a:endParaRPr lang="en-US" dirty="0">
              <a:latin typeface="Times New Roman"/>
              <a:ea typeface="Times New Roman"/>
              <a:cs typeface="Times New Roman"/>
            </a:endParaRPr>
          </a:p>
          <a:p>
            <a:pPr marL="1143000" marR="0" lvl="2" indent="-22860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tabLst>
                <a:tab pos="1371600" algn="l"/>
              </a:tabLst>
            </a:pPr>
            <a:endParaRPr lang="en-US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3124200"/>
            <a:ext cx="9143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Paid with 3 types of coupon bonds (all for Principal + Interest):</a:t>
            </a:r>
          </a:p>
          <a:p>
            <a:pPr lvl="3"/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0" lvl="3" indent="-342900">
              <a:buAutoNum type="arabicParenR"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3/9 in 3% Coupon Bonds</a:t>
            </a:r>
          </a:p>
          <a:p>
            <a:pPr lvl="3"/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2) 4/9 in 6% Coupon Bonds</a:t>
            </a:r>
          </a:p>
          <a:p>
            <a:pPr lvl="3"/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3) 2/9 in 6% Coupon Bonds Deferred until 1800</a:t>
            </a:r>
          </a:p>
        </p:txBody>
      </p:sp>
    </p:spTree>
    <p:extLst>
      <p:ext uri="{BB962C8B-B14F-4D97-AF65-F5344CB8AC3E}">
        <p14:creationId xmlns:p14="http://schemas.microsoft.com/office/powerpoint/2010/main" val="1236882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9144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Importance of Bonds</a:t>
            </a:r>
          </a:p>
          <a:p>
            <a:endParaRPr lang="en-US" sz="2400" b="1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-- In Nov. 1790 6% bonds worth </a:t>
            </a:r>
            <a:r>
              <a:rPr lang="en-US" sz="2400" b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$68.75</a:t>
            </a:r>
            <a:r>
              <a:rPr lang="en-US" sz="2400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6% deferred worth</a:t>
            </a:r>
            <a:r>
              <a:rPr lang="en-US" sz="2400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$28.75</a:t>
            </a:r>
            <a:r>
              <a:rPr lang="en-US" sz="2400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and 3% bonds </a:t>
            </a:r>
            <a:r>
              <a:rPr lang="en-US" sz="2400" b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$35.42 </a:t>
            </a: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(Market price per $100 face value)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 By late 1792 the 6% Bonds for Continental and State Debt were trading near par.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is Important Because these were negotiable securities and could be used to finance business transactions.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263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61" y="762000"/>
            <a:ext cx="8831468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118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4" y="152400"/>
            <a:ext cx="9092467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595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1/1d/James_Madis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6286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036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iography.com/imported/images/Biography/Images/Profiles/J/Thomas-Jefferson-9353715-1-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1" y="685800"/>
            <a:ext cx="510539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007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0/05/Alexander_Hamilton_portrait_by_John_Trumbull_18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789022" cy="68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780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8894"/>
            <a:ext cx="9139051" cy="260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009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09600"/>
            <a:ext cx="7086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effectLst/>
                <a:latin typeface="Times New Roman"/>
                <a:ea typeface="Times New Roman"/>
              </a:rPr>
              <a:t>Whiskey Tax and </a:t>
            </a:r>
            <a:r>
              <a:rPr lang="en-US" sz="20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Whiskey Rebellion (1794)</a:t>
            </a:r>
            <a:r>
              <a:rPr lang="en-US" sz="2000" dirty="0" smtClean="0">
                <a:effectLst/>
                <a:latin typeface="Times New Roman"/>
                <a:ea typeface="Times New Roman"/>
              </a:rPr>
              <a:t> – </a:t>
            </a:r>
            <a:r>
              <a:rPr lang="en-US" sz="2000" b="1" dirty="0" smtClean="0">
                <a:effectLst/>
                <a:latin typeface="Times New Roman"/>
                <a:ea typeface="Times New Roman"/>
              </a:rPr>
              <a:t>Opposition was strong in Western PA because it was easier to ship Whiskey than the grain and with hard money scarce, Whiskey was a medium of exchange.  Hence, many viewed it as a tax on money!</a:t>
            </a:r>
            <a:r>
              <a:rPr lang="en-US" sz="2000" dirty="0" smtClean="0">
                <a:effectLst/>
                <a:latin typeface="Times New Roman"/>
                <a:ea typeface="Times New Roman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Violators were to stand trial in federal court.  The nearest to Pittsburgh was Philadelphia, 350 miles by rough road!  Later Congress permitted state Courts to hold the trials.</a:t>
            </a:r>
            <a:r>
              <a:rPr lang="en-US" sz="2000" dirty="0" smtClean="0">
                <a:effectLst/>
                <a:latin typeface="Times New Roman"/>
                <a:ea typeface="Times New Roman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0260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ayloreason.com/corkscrew/wp-content/uploads/2011/04/vintage-whiskey-barr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914400"/>
            <a:ext cx="3585583" cy="46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44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" y="990600"/>
            <a:ext cx="903418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000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pi.ning.com/files/NDb2shrWhjzo1jW*SOMOUm5NOhx0Jodt9dSg9ku*x1aCKeT7M*15zCkgCo5-zlFC1B5*xMI8JT3XCu-*h3O2kw__/Pennsylvania_map_1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37" y="0"/>
            <a:ext cx="8416964" cy="685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089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369332"/>
            <a:ext cx="9096016" cy="62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Uprising in July, 1794 when federal marshals came to WPA </a:t>
            </a:r>
          </a:p>
          <a:p>
            <a:pPr marL="914400" marR="0" lvl="2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arrest warrants.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 13,000 man militia organized in </a:t>
            </a:r>
          </a:p>
          <a:p>
            <a:pPr marL="914400" marR="0" lvl="2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August, 1794 to put down the “Whiskey Insurrection”.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</a:t>
            </a:r>
          </a:p>
          <a:p>
            <a:pPr marL="914400" marR="0" lvl="2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Hamilton rode west with the troops and Washington came out to </a:t>
            </a:r>
          </a:p>
          <a:p>
            <a:pPr marL="914400" marR="0" lvl="2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Carlisle, PA to inspect.  No organized opposition. 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About 100 </a:t>
            </a:r>
          </a:p>
          <a:p>
            <a:pPr marL="914400" marR="0" lvl="2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men rounded up, 2 convicted of Treason and sentenced to </a:t>
            </a:r>
          </a:p>
          <a:p>
            <a:pPr marL="914400" marR="0" lvl="2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death, but Washington eventually pardoned them.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Irony </a:t>
            </a:r>
          </a:p>
          <a:p>
            <a:pPr marL="914400" marR="0" lvl="2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that the cost of collection &gt; receipts, especially by 1794.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39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90382"/>
            <a:ext cx="832304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Excise Taxes on Salt, Coal, Boots, Shoes, etc.,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used to pay Interest on Debt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Hamilton's Policies Favored New England and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Coastal Cities at Expense of Interior Farmers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2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369332"/>
            <a:ext cx="7744364" cy="54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Tariffs (passed 1789)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1789 - 1860 Over 90% of U.S. Government </a:t>
            </a:r>
          </a:p>
          <a:p>
            <a:pPr lvl="2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Revenue From Tariffs</a:t>
            </a:r>
          </a:p>
          <a:p>
            <a:pPr lvl="2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A Tariff is a Tax Paid by Consumers on </a:t>
            </a:r>
          </a:p>
          <a:p>
            <a:pPr lvl="2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Imported Goods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0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8200"/>
            <a:ext cx="9144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2400" b="1" dirty="0" smtClean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marR="0" lvl="1" indent="-28575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Tariffs</a:t>
            </a: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(passed 1789)</a:t>
            </a:r>
          </a:p>
          <a:p>
            <a:pPr marL="742950" marR="0" lvl="1" indent="-28575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400" b="1" dirty="0" smtClean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Debt Assumption </a:t>
            </a:r>
            <a:r>
              <a:rPr lang="en-US" sz="2400" b="1" dirty="0" smtClean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(Confederation Debt, 1790; State Debt, 1791)</a:t>
            </a:r>
          </a:p>
          <a:p>
            <a:pPr marL="742950" marR="0" lvl="1" indent="-28575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National Bank </a:t>
            </a: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(February, 1791)</a:t>
            </a:r>
          </a:p>
          <a:p>
            <a:endParaRPr lang="en-US" sz="2400" b="1" dirty="0" smtClean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4.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Excise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Taxes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March,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1791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800100" lvl="1" indent="-342900">
              <a:buAutoNum type="arabicPeriod" startAt="2"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marR="0" lvl="1" indent="-28575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914400" algn="l"/>
              </a:tabLst>
            </a:pPr>
            <a:endParaRPr lang="en-US" dirty="0">
              <a:effectLst/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594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2393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dirty="0" smtClean="0">
              <a:effectLst/>
            </a:endParaRPr>
          </a:p>
          <a:p>
            <a:pPr marL="742950" marR="0" lvl="1" indent="-28575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dirty="0" smtClean="0">
                <a:effectLst/>
                <a:latin typeface="Times New Roman"/>
                <a:ea typeface="Times New Roman"/>
                <a:cs typeface="Times New Roman"/>
              </a:rPr>
              <a:t>Debt Assumption (1791) – </a:t>
            </a:r>
            <a:r>
              <a:rPr lang="en-US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Times New Roman"/>
              </a:rPr>
              <a:t>Total Debt – CC-Domestic (27.4 principle + 13.0 interest), CC-Foreign (10.1 principle + 1.6 interest), State 26.6; TOTAL CC and State = $78.7 million – </a:t>
            </a:r>
            <a:r>
              <a:rPr lang="en-US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Annual Interest on the Bonds was about $2m yearly 1791-95 = ½ government’s total expenditures!!</a:t>
            </a:r>
            <a:endParaRPr lang="en-US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1143000" marR="0" lvl="2" indent="-22860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tabLst>
                <a:tab pos="1371600" algn="l"/>
              </a:tabLst>
            </a:pPr>
            <a:r>
              <a:rPr lang="en-US" dirty="0" smtClean="0">
                <a:effectLst/>
                <a:latin typeface="Times New Roman"/>
                <a:ea typeface="Times New Roman"/>
                <a:cs typeface="Times New Roman"/>
              </a:rPr>
              <a:t>Continental Congress Debt (1790)</a:t>
            </a:r>
          </a:p>
          <a:p>
            <a:pPr marL="1600200" marR="0" lvl="3" indent="-22860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tabLst>
                <a:tab pos="1828800" algn="l"/>
              </a:tabLst>
            </a:pPr>
            <a:r>
              <a:rPr lang="en-US" dirty="0" smtClean="0">
                <a:effectLst/>
                <a:latin typeface="Times New Roman"/>
                <a:ea typeface="Times New Roman"/>
                <a:cs typeface="Times New Roman"/>
              </a:rPr>
              <a:t>Domestic Debt: $40.4m ($27.4 principal, $13 interest) Paid With 3 Types of Coupon Bonds</a:t>
            </a:r>
          </a:p>
          <a:p>
            <a:pPr marL="1600200" marR="0" lvl="3" indent="-22860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tabLst>
                <a:tab pos="1828800" algn="l"/>
              </a:tabLst>
            </a:pPr>
            <a:r>
              <a:rPr lang="en-US" dirty="0" smtClean="0">
                <a:effectLst/>
                <a:latin typeface="Times New Roman"/>
                <a:ea typeface="Times New Roman"/>
                <a:cs typeface="Times New Roman"/>
              </a:rPr>
              <a:t>Foreign Debt: $11.7m ($10.1 principal, $1.6 interest) Paid With Specie to French and Dutch</a:t>
            </a:r>
          </a:p>
          <a:p>
            <a:pPr marL="1143000" marR="0" lvl="2" indent="-22860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tabLst>
                <a:tab pos="1371600" algn="l"/>
              </a:tabLst>
            </a:pPr>
            <a:r>
              <a:rPr lang="en-US" dirty="0" smtClean="0">
                <a:effectLst/>
                <a:latin typeface="Times New Roman"/>
                <a:ea typeface="Times New Roman"/>
                <a:cs typeface="Times New Roman"/>
              </a:rPr>
              <a:t>State Debt: $26.6m (1791)</a:t>
            </a:r>
            <a:endParaRPr lang="en-US" dirty="0">
              <a:effectLst/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251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35" y="137160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effectLst/>
            </a:endParaRPr>
          </a:p>
          <a:p>
            <a:pPr lvl="3"/>
            <a:r>
              <a:rPr lang="en-US" sz="2400" b="1" dirty="0" smtClean="0">
                <a:solidFill>
                  <a:srgbClr val="FF0000"/>
                </a:solidFill>
              </a:rPr>
              <a:t>Foreign </a:t>
            </a:r>
            <a:r>
              <a:rPr lang="en-US" sz="2400" b="1" dirty="0">
                <a:solidFill>
                  <a:srgbClr val="FF0000"/>
                </a:solidFill>
              </a:rPr>
              <a:t>Debt: </a:t>
            </a:r>
            <a:r>
              <a:rPr lang="en-US" sz="2400" b="1" dirty="0" smtClean="0">
                <a:solidFill>
                  <a:srgbClr val="FF0000"/>
                </a:solidFill>
              </a:rPr>
              <a:t>    $</a:t>
            </a:r>
            <a:r>
              <a:rPr lang="en-US" sz="2400" b="1" dirty="0">
                <a:solidFill>
                  <a:srgbClr val="FF0000"/>
                </a:solidFill>
              </a:rPr>
              <a:t>11.7m ($10.1 principal, $1.6 interest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pPr lvl="3"/>
            <a:endParaRPr lang="en-US" dirty="0" smtClean="0"/>
          </a:p>
          <a:p>
            <a:pPr lvl="3">
              <a:lnSpc>
                <a:spcPct val="150000"/>
              </a:lnSpc>
            </a:pPr>
            <a:r>
              <a:rPr lang="en-US" sz="2000" b="1" dirty="0" smtClean="0"/>
              <a:t>60% Was to the French, 40% to the Dutch</a:t>
            </a:r>
          </a:p>
          <a:p>
            <a:pPr lvl="3">
              <a:lnSpc>
                <a:spcPct val="150000"/>
              </a:lnSpc>
            </a:pPr>
            <a:endParaRPr lang="en-US" sz="2000" b="1" dirty="0"/>
          </a:p>
          <a:p>
            <a:pPr lvl="3">
              <a:lnSpc>
                <a:spcPct val="150000"/>
              </a:lnSpc>
            </a:pPr>
            <a:r>
              <a:rPr lang="en-US" sz="2000" b="1" dirty="0" smtClean="0"/>
              <a:t>Funds were borrowed from the Dutch between Dec. 1790 to Sept. 1792 to pay off the debt to the French.  Because of depreciation of the French currency about 83% of the French debt was paid at full value.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5562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71600"/>
            <a:ext cx="9144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Domestic Debt: $40.4m ($27.4 principal, $13 interest)</a:t>
            </a:r>
          </a:p>
          <a:p>
            <a:pPr lvl="3"/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Paid with 3 types of coupon bonds:</a:t>
            </a:r>
          </a:p>
          <a:p>
            <a:pPr lvl="3"/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0" lvl="3" indent="-342900">
              <a:buAutoNum type="arabicParenR"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2/3 of the Principal in 6% Coupon Bonds</a:t>
            </a:r>
          </a:p>
          <a:p>
            <a:pPr lvl="3"/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2) 1/3 of the Principal in 6% Coupon Bonds 	deferred until 1800</a:t>
            </a:r>
          </a:p>
          <a:p>
            <a:pPr lvl="3"/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3) 3% Coupon Bonds for the Arrears of Interest</a:t>
            </a:r>
          </a:p>
          <a:p>
            <a:pPr lvl="3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0132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yn1.heritagestatic.com/lf?set=path%5B6%2F7%2F6%2F7%2F6767227%5D%2Csizedata%5B450x2000%5D&amp;call=url%5Bfile%3Aproduct.chain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120"/>
            <a:ext cx="3962400" cy="681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2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glabarre.com/item_images/red_star_bo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5715000" cy="55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2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5/58/EE_Savings_Bo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20709"/>
            <a:ext cx="819274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765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5146</TotalTime>
  <Words>627</Words>
  <Application>Microsoft Office PowerPoint</Application>
  <PresentationFormat>On-screen Show (4:3)</PresentationFormat>
  <Paragraphs>68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Topic 1.  Part 2.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  Part 2.</dc:title>
  <dc:creator>keith</dc:creator>
  <cp:lastModifiedBy>keith</cp:lastModifiedBy>
  <cp:revision>37</cp:revision>
  <dcterms:created xsi:type="dcterms:W3CDTF">2014-01-09T21:07:22Z</dcterms:created>
  <dcterms:modified xsi:type="dcterms:W3CDTF">2014-01-16T20:04:31Z</dcterms:modified>
</cp:coreProperties>
</file>