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2" r:id="rId6"/>
    <p:sldId id="261"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57" r:id="rId20"/>
    <p:sldId id="258" r:id="rId21"/>
    <p:sldId id="292" r:id="rId22"/>
    <p:sldId id="275" r:id="rId23"/>
    <p:sldId id="276" r:id="rId24"/>
    <p:sldId id="277" r:id="rId25"/>
    <p:sldId id="283" r:id="rId26"/>
    <p:sldId id="284" r:id="rId27"/>
    <p:sldId id="293" r:id="rId28"/>
    <p:sldId id="294" r:id="rId29"/>
    <p:sldId id="285" r:id="rId30"/>
    <p:sldId id="286" r:id="rId31"/>
    <p:sldId id="287" r:id="rId32"/>
    <p:sldId id="291" r:id="rId33"/>
    <p:sldId id="288" r:id="rId34"/>
    <p:sldId id="289" r:id="rId35"/>
    <p:sldId id="290" r:id="rId36"/>
    <p:sldId id="278" r:id="rId37"/>
    <p:sldId id="281" r:id="rId38"/>
    <p:sldId id="28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5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01ECC-488B-4011-AD0C-A4F2E3AB741D}"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417699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1ECC-488B-4011-AD0C-A4F2E3AB741D}"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233071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1ECC-488B-4011-AD0C-A4F2E3AB741D}"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194588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33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08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00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30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45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647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78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1ECC-488B-4011-AD0C-A4F2E3AB741D}"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2338337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22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79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01ECC-488B-4011-AD0C-A4F2E3AB741D}"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76724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01ECC-488B-4011-AD0C-A4F2E3AB741D}"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357929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01ECC-488B-4011-AD0C-A4F2E3AB741D}" type="datetimeFigureOut">
              <a:rPr lang="en-US" smtClean="0"/>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179624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01ECC-488B-4011-AD0C-A4F2E3AB741D}" type="datetimeFigureOut">
              <a:rPr lang="en-US" smtClean="0"/>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411451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01ECC-488B-4011-AD0C-A4F2E3AB741D}" type="datetimeFigureOut">
              <a:rPr lang="en-US" smtClean="0"/>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21478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01ECC-488B-4011-AD0C-A4F2E3AB741D}"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8248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01ECC-488B-4011-AD0C-A4F2E3AB741D}"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011EC-DEFB-46CE-B60C-8DBFEC5B532C}" type="slidenum">
              <a:rPr lang="en-US" smtClean="0"/>
              <a:t>‹#›</a:t>
            </a:fld>
            <a:endParaRPr lang="en-US"/>
          </a:p>
        </p:txBody>
      </p:sp>
    </p:spTree>
    <p:extLst>
      <p:ext uri="{BB962C8B-B14F-4D97-AF65-F5344CB8AC3E}">
        <p14:creationId xmlns:p14="http://schemas.microsoft.com/office/powerpoint/2010/main" val="1914112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01ECC-488B-4011-AD0C-A4F2E3AB741D}" type="datetimeFigureOut">
              <a:rPr lang="en-US" smtClean="0"/>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011EC-DEFB-46CE-B60C-8DBFEC5B532C}" type="slidenum">
              <a:rPr lang="en-US" smtClean="0"/>
              <a:t>‹#›</a:t>
            </a:fld>
            <a:endParaRPr lang="en-US"/>
          </a:p>
        </p:txBody>
      </p:sp>
    </p:spTree>
    <p:extLst>
      <p:ext uri="{BB962C8B-B14F-4D97-AF65-F5344CB8AC3E}">
        <p14:creationId xmlns:p14="http://schemas.microsoft.com/office/powerpoint/2010/main" val="64017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F7DC6-AB02-4A07-AA0A-F056C2E1AC16}" type="datetimeFigureOut">
              <a:rPr lang="en-US" smtClean="0">
                <a:solidFill>
                  <a:prstClr val="black">
                    <a:tint val="75000"/>
                  </a:prstClr>
                </a:solidFill>
              </a:rPr>
              <a:pPr/>
              <a:t>2/17/2014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214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 1.  Part 5.</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The Political-Economy of Financial Panics and Bankruptcy 1789-1819</a:t>
            </a:r>
            <a:endParaRPr lang="en-US" b="1" dirty="0">
              <a:solidFill>
                <a:srgbClr val="FF0000"/>
              </a:solidFill>
            </a:endParaRPr>
          </a:p>
        </p:txBody>
      </p:sp>
    </p:spTree>
    <p:extLst>
      <p:ext uri="{BB962C8B-B14F-4D97-AF65-F5344CB8AC3E}">
        <p14:creationId xmlns:p14="http://schemas.microsoft.com/office/powerpoint/2010/main" val="32886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e-Shiller-updated1.jpg"/>
          <p:cNvPicPr>
            <a:picLocks noChangeAspect="1"/>
          </p:cNvPicPr>
          <p:nvPr/>
        </p:nvPicPr>
        <p:blipFill>
          <a:blip r:embed="rId2" cstate="print"/>
          <a:stretch>
            <a:fillRect/>
          </a:stretch>
        </p:blipFill>
        <p:spPr>
          <a:xfrm>
            <a:off x="80311" y="0"/>
            <a:ext cx="8983378" cy="6858000"/>
          </a:xfrm>
          <a:prstGeom prst="rect">
            <a:avLst/>
          </a:prstGeom>
        </p:spPr>
      </p:pic>
    </p:spTree>
    <p:extLst>
      <p:ext uri="{BB962C8B-B14F-4D97-AF65-F5344CB8AC3E}">
        <p14:creationId xmlns:p14="http://schemas.microsoft.com/office/powerpoint/2010/main" val="276170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888" y="0"/>
            <a:ext cx="6214224" cy="6858000"/>
          </a:xfrm>
          <a:prstGeom prst="rect">
            <a:avLst/>
          </a:prstGeom>
        </p:spPr>
      </p:pic>
    </p:spTree>
    <p:extLst>
      <p:ext uri="{BB962C8B-B14F-4D97-AF65-F5344CB8AC3E}">
        <p14:creationId xmlns:p14="http://schemas.microsoft.com/office/powerpoint/2010/main" val="250158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555641"/>
          </a:xfrm>
          <a:prstGeom prst="rect">
            <a:avLst/>
          </a:prstGeom>
        </p:spPr>
        <p:txBody>
          <a:bodyPr wrap="square">
            <a:spAutoFit/>
          </a:bodyPr>
          <a:lstStyle/>
          <a:p>
            <a:pPr lvl="0" algn="ctr">
              <a:lnSpc>
                <a:spcPct val="200000"/>
              </a:lnSpc>
            </a:pPr>
            <a:r>
              <a:rPr lang="en-US" sz="2800" b="1" dirty="0">
                <a:solidFill>
                  <a:srgbClr val="FF0000"/>
                </a:solidFill>
                <a:latin typeface="Courier New" panose="02070309020205020404" pitchFamily="49" charset="0"/>
                <a:cs typeface="Courier New" panose="02070309020205020404" pitchFamily="49" charset="0"/>
              </a:rPr>
              <a:t>International </a:t>
            </a:r>
            <a:r>
              <a:rPr lang="en-US" sz="2800" b="1" dirty="0" smtClean="0">
                <a:solidFill>
                  <a:srgbClr val="FF0000"/>
                </a:solidFill>
                <a:latin typeface="Courier New" panose="02070309020205020404" pitchFamily="49" charset="0"/>
                <a:cs typeface="Courier New" panose="02070309020205020404" pitchFamily="49" charset="0"/>
              </a:rPr>
              <a:t>Crises</a:t>
            </a:r>
          </a:p>
          <a:p>
            <a:r>
              <a:rPr lang="en-US" sz="2800" b="1" dirty="0" smtClean="0">
                <a:latin typeface="Courier New" panose="02070309020205020404" pitchFamily="49" charset="0"/>
                <a:cs typeface="Courier New" panose="02070309020205020404" pitchFamily="49" charset="0"/>
              </a:rPr>
              <a:t>Examples:  A </a:t>
            </a:r>
            <a:r>
              <a:rPr lang="en-US" sz="2800" b="1" dirty="0">
                <a:latin typeface="Courier New" panose="02070309020205020404" pitchFamily="49" charset="0"/>
                <a:cs typeface="Courier New" panose="02070309020205020404" pitchFamily="49" charset="0"/>
              </a:rPr>
              <a:t>country that maintains a fixed exchange rate is </a:t>
            </a:r>
            <a:r>
              <a:rPr lang="en-US" sz="2800" b="1" dirty="0" smtClean="0">
                <a:latin typeface="Courier New" panose="02070309020205020404" pitchFamily="49" charset="0"/>
                <a:cs typeface="Courier New" panose="02070309020205020404" pitchFamily="49" charset="0"/>
              </a:rPr>
              <a:t>forced </a:t>
            </a:r>
            <a:r>
              <a:rPr lang="en-US" sz="2800" b="1" dirty="0">
                <a:latin typeface="Courier New" panose="02070309020205020404" pitchFamily="49" charset="0"/>
                <a:cs typeface="Courier New" panose="02070309020205020404" pitchFamily="49" charset="0"/>
              </a:rPr>
              <a:t>to </a:t>
            </a:r>
            <a:r>
              <a:rPr lang="en-US" sz="2800" b="1" dirty="0">
                <a:solidFill>
                  <a:srgbClr val="FF00FF"/>
                </a:solidFill>
                <a:latin typeface="Courier New" panose="02070309020205020404" pitchFamily="49" charset="0"/>
                <a:cs typeface="Courier New" panose="02070309020205020404" pitchFamily="49" charset="0"/>
              </a:rPr>
              <a:t>devalue its currency </a:t>
            </a:r>
            <a:r>
              <a:rPr lang="en-US" sz="2800" b="1" dirty="0" smtClean="0">
                <a:latin typeface="Courier New" panose="02070309020205020404" pitchFamily="49" charset="0"/>
                <a:cs typeface="Courier New" panose="02070309020205020404" pitchFamily="49" charset="0"/>
              </a:rPr>
              <a:t>due to </a:t>
            </a:r>
            <a:r>
              <a:rPr lang="en-US" sz="2800" b="1" dirty="0">
                <a:latin typeface="Courier New" panose="02070309020205020404" pitchFamily="49" charset="0"/>
                <a:cs typeface="Courier New" panose="02070309020205020404" pitchFamily="49" charset="0"/>
              </a:rPr>
              <a:t>a speculative </a:t>
            </a:r>
            <a:r>
              <a:rPr lang="en-US" sz="2800" b="1" dirty="0" smtClean="0">
                <a:latin typeface="Courier New" panose="02070309020205020404" pitchFamily="49" charset="0"/>
                <a:cs typeface="Courier New" panose="02070309020205020404" pitchFamily="49" charset="0"/>
              </a:rPr>
              <a:t>attack (this is how George Soros made a lot of money when he shorted the English Pound – That is, Soros </a:t>
            </a:r>
            <a:r>
              <a:rPr lang="en-US" sz="2800" b="1" dirty="0">
                <a:latin typeface="Courier New" panose="02070309020205020404" pitchFamily="49" charset="0"/>
                <a:cs typeface="Courier New" panose="02070309020205020404" pitchFamily="49" charset="0"/>
              </a:rPr>
              <a:t>bet that the </a:t>
            </a:r>
            <a:r>
              <a:rPr lang="en-US" sz="2800" b="1" dirty="0" smtClean="0">
                <a:latin typeface="Courier New" panose="02070309020205020404" pitchFamily="49" charset="0"/>
                <a:cs typeface="Courier New" panose="02070309020205020404" pitchFamily="49" charset="0"/>
              </a:rPr>
              <a:t>£ would fall in value against other currencies.)</a:t>
            </a:r>
          </a:p>
          <a:p>
            <a:endParaRPr lang="en-US" sz="2800" b="1" dirty="0" smtClean="0">
              <a:latin typeface="Courier New" panose="02070309020205020404" pitchFamily="49" charset="0"/>
              <a:cs typeface="Courier New" panose="02070309020205020404" pitchFamily="49" charset="0"/>
            </a:endParaRPr>
          </a:p>
          <a:p>
            <a:r>
              <a:rPr lang="en-US" sz="2800" b="1" dirty="0" smtClean="0">
                <a:solidFill>
                  <a:srgbClr val="FF00FF"/>
                </a:solidFill>
                <a:latin typeface="Courier New" panose="02070309020205020404" pitchFamily="49" charset="0"/>
                <a:cs typeface="Courier New" panose="02070309020205020404" pitchFamily="49" charset="0"/>
              </a:rPr>
              <a:t>A country </a:t>
            </a:r>
            <a:r>
              <a:rPr lang="en-US" sz="2800" b="1" dirty="0">
                <a:solidFill>
                  <a:srgbClr val="FF00FF"/>
                </a:solidFill>
                <a:latin typeface="Courier New" panose="02070309020205020404" pitchFamily="49" charset="0"/>
                <a:cs typeface="Courier New" panose="02070309020205020404" pitchFamily="49" charset="0"/>
              </a:rPr>
              <a:t>fails to pay back its sovereign </a:t>
            </a:r>
            <a:r>
              <a:rPr lang="en-US" sz="2800" b="1" dirty="0" smtClean="0">
                <a:solidFill>
                  <a:srgbClr val="FF00FF"/>
                </a:solidFill>
                <a:latin typeface="Courier New" panose="02070309020205020404" pitchFamily="49" charset="0"/>
                <a:cs typeface="Courier New" panose="02070309020205020404" pitchFamily="49" charset="0"/>
              </a:rPr>
              <a:t>debt and defaults </a:t>
            </a:r>
            <a:r>
              <a:rPr lang="en-US" sz="2800" b="1" dirty="0" smtClean="0">
                <a:latin typeface="Courier New" panose="02070309020205020404" pitchFamily="49" charset="0"/>
                <a:cs typeface="Courier New" panose="02070309020205020404" pitchFamily="49" charset="0"/>
              </a:rPr>
              <a:t>(this is pretty common – Argentina is in default now).</a:t>
            </a:r>
            <a:endParaRPr lang="en-US" sz="2800" b="1" dirty="0">
              <a:latin typeface="Courier New" panose="02070309020205020404" pitchFamily="49" charset="0"/>
              <a:cs typeface="Courier New" panose="02070309020205020404" pitchFamily="49" charset="0"/>
            </a:endParaRPr>
          </a:p>
          <a:p>
            <a:pPr lvl="0">
              <a:lnSpc>
                <a:spcPct val="200000"/>
              </a:lnSpc>
            </a:pPr>
            <a:endParaRPr lang="en-US" sz="28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799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5016758"/>
          </a:xfrm>
          <a:prstGeom prst="rect">
            <a:avLst/>
          </a:prstGeom>
        </p:spPr>
        <p:txBody>
          <a:bodyPr wrap="square">
            <a:spAutoFit/>
          </a:bodyPr>
          <a:lstStyle/>
          <a:p>
            <a:pPr lvl="0">
              <a:lnSpc>
                <a:spcPct val="200000"/>
              </a:lnSpc>
            </a:pPr>
            <a:r>
              <a:rPr lang="en-US" sz="2000" b="1" dirty="0">
                <a:solidFill>
                  <a:srgbClr val="FF0000"/>
                </a:solidFill>
                <a:latin typeface="Courier New" panose="02070309020205020404" pitchFamily="49" charset="0"/>
                <a:cs typeface="Courier New" panose="02070309020205020404" pitchFamily="49" charset="0"/>
              </a:rPr>
              <a:t>The Panic of </a:t>
            </a:r>
            <a:r>
              <a:rPr lang="en-US" sz="2000" b="1" dirty="0" smtClean="0">
                <a:solidFill>
                  <a:srgbClr val="FF0000"/>
                </a:solidFill>
                <a:latin typeface="Courier New" panose="02070309020205020404" pitchFamily="49" charset="0"/>
                <a:cs typeface="Courier New" panose="02070309020205020404" pitchFamily="49" charset="0"/>
              </a:rPr>
              <a:t>1791-1792 </a:t>
            </a:r>
          </a:p>
          <a:p>
            <a:pPr lvl="0">
              <a:lnSpc>
                <a:spcPct val="200000"/>
              </a:lnSpc>
            </a:pPr>
            <a:r>
              <a:rPr lang="en-US" sz="2000" b="1" dirty="0" smtClean="0">
                <a:latin typeface="Courier New" panose="02070309020205020404" pitchFamily="49" charset="0"/>
                <a:cs typeface="Courier New" panose="02070309020205020404" pitchFamily="49" charset="0"/>
              </a:rPr>
              <a:t> Hamilton’s debt securities were so successful that the market price for the bonds kept going up.  In late 1791 William Duer (a friend of Hamilton’s) raised large sums of money from friends and investors to buy up as many of the 6% Government Bonds as possible and also to start new banks.</a:t>
            </a:r>
          </a:p>
          <a:p>
            <a:pPr lvl="0">
              <a:lnSpc>
                <a:spcPct val="200000"/>
              </a:lnSpc>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5339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9" y="533400"/>
            <a:ext cx="9109460" cy="5273238"/>
          </a:xfrm>
          <a:prstGeom prst="rect">
            <a:avLst/>
          </a:prstGeom>
        </p:spPr>
        <p:txBody>
          <a:bodyPr wrap="square">
            <a:spAutoFit/>
          </a:bodyPr>
          <a:lstStyle/>
          <a:p>
            <a:pPr marR="0" lvl="0">
              <a:lnSpc>
                <a:spcPct val="200000"/>
              </a:lnSpc>
              <a:spcBef>
                <a:spcPts val="0"/>
              </a:spcBef>
              <a:spcAft>
                <a:spcPts val="1000"/>
              </a:spcAft>
            </a:pPr>
            <a:r>
              <a:rPr lang="en-US" sz="2000" b="1" dirty="0" smtClean="0">
                <a:solidFill>
                  <a:srgbClr val="0000FF"/>
                </a:solidFill>
                <a:latin typeface="Courier New"/>
                <a:ea typeface="Calibri"/>
                <a:cs typeface="Courier New"/>
              </a:rPr>
              <a:t>By late January of 1792 the US Government and Private Bank securities peaked and began to fall precipitately</a:t>
            </a:r>
            <a:r>
              <a:rPr lang="en-US" sz="2000" b="1" dirty="0" smtClean="0">
                <a:latin typeface="Courier New"/>
                <a:ea typeface="Calibri"/>
                <a:cs typeface="Courier New"/>
              </a:rPr>
              <a:t>.  This bankrupted Duer and he ended up in Prison.</a:t>
            </a:r>
          </a:p>
          <a:p>
            <a:pPr marR="0" lvl="0">
              <a:lnSpc>
                <a:spcPct val="200000"/>
              </a:lnSpc>
              <a:spcBef>
                <a:spcPts val="0"/>
              </a:spcBef>
              <a:spcAft>
                <a:spcPts val="1000"/>
              </a:spcAft>
            </a:pPr>
            <a:r>
              <a:rPr lang="en-US" sz="2000" b="1" dirty="0" smtClean="0">
                <a:solidFill>
                  <a:srgbClr val="FF00FF"/>
                </a:solidFill>
                <a:effectLst/>
                <a:latin typeface="Courier New"/>
                <a:ea typeface="Calibri"/>
                <a:cs typeface="Courier New"/>
              </a:rPr>
              <a:t>Hamilton shrewdly had brokers quietly buy up the Government Securities at reasonable prices </a:t>
            </a:r>
            <a:r>
              <a:rPr lang="en-US" sz="2000" b="1" dirty="0" smtClean="0">
                <a:effectLst/>
                <a:latin typeface="Courier New"/>
                <a:ea typeface="Calibri"/>
                <a:cs typeface="Courier New"/>
              </a:rPr>
              <a:t>and thereby stopped the panic and stabilized the markets.</a:t>
            </a:r>
          </a:p>
          <a:p>
            <a:pPr marR="0" lvl="0">
              <a:lnSpc>
                <a:spcPct val="200000"/>
              </a:lnSpc>
              <a:spcBef>
                <a:spcPts val="0"/>
              </a:spcBef>
              <a:spcAft>
                <a:spcPts val="1000"/>
              </a:spcAft>
            </a:pPr>
            <a:r>
              <a:rPr lang="en-US" sz="2000" b="1" dirty="0" smtClean="0">
                <a:solidFill>
                  <a:srgbClr val="FF0000"/>
                </a:solidFill>
                <a:latin typeface="Courier New"/>
                <a:ea typeface="Calibri"/>
                <a:cs typeface="Courier New"/>
              </a:rPr>
              <a:t>For his trouble Hamilton was relentlessly attacked by Madison and Jefferson.</a:t>
            </a:r>
            <a:endParaRPr lang="en-US" sz="2000" dirty="0">
              <a:solidFill>
                <a:srgbClr val="FF0000"/>
              </a:solidFill>
              <a:effectLst/>
              <a:latin typeface="Courier New"/>
              <a:ea typeface="Calibri"/>
              <a:cs typeface="Courier New"/>
            </a:endParaRPr>
          </a:p>
        </p:txBody>
      </p:sp>
    </p:spTree>
    <p:extLst>
      <p:ext uri="{BB962C8B-B14F-4D97-AF65-F5344CB8AC3E}">
        <p14:creationId xmlns:p14="http://schemas.microsoft.com/office/powerpoint/2010/main" val="22259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2" y="533400"/>
            <a:ext cx="9144000" cy="5563061"/>
          </a:xfrm>
          <a:prstGeom prst="rect">
            <a:avLst/>
          </a:prstGeom>
        </p:spPr>
        <p:txBody>
          <a:bodyPr wrap="square">
            <a:spAutoFit/>
          </a:bodyPr>
          <a:lstStyle/>
          <a:p>
            <a:pPr marR="0" lvl="0">
              <a:lnSpc>
                <a:spcPct val="200000"/>
              </a:lnSpc>
              <a:spcBef>
                <a:spcPts val="0"/>
              </a:spcBef>
              <a:spcAft>
                <a:spcPts val="0"/>
              </a:spcAft>
            </a:pPr>
            <a:r>
              <a:rPr lang="en-US" b="1" dirty="0">
                <a:solidFill>
                  <a:srgbClr val="FF0000"/>
                </a:solidFill>
                <a:latin typeface="Courier New"/>
                <a:ea typeface="Calibri"/>
                <a:cs typeface="Courier New"/>
              </a:rPr>
              <a:t>The Panic of </a:t>
            </a:r>
            <a:r>
              <a:rPr lang="en-US" b="1" dirty="0" smtClean="0">
                <a:solidFill>
                  <a:srgbClr val="FF0000"/>
                </a:solidFill>
                <a:latin typeface="Courier New"/>
                <a:ea typeface="Calibri"/>
                <a:cs typeface="Courier New"/>
              </a:rPr>
              <a:t>1797 and The </a:t>
            </a:r>
            <a:r>
              <a:rPr lang="en-US" b="1" dirty="0">
                <a:solidFill>
                  <a:srgbClr val="FF0000"/>
                </a:solidFill>
                <a:latin typeface="Courier New"/>
                <a:ea typeface="Calibri"/>
                <a:cs typeface="Courier New"/>
              </a:rPr>
              <a:t>Bankruptcy Act of </a:t>
            </a:r>
            <a:r>
              <a:rPr lang="en-US" b="1" dirty="0" smtClean="0">
                <a:solidFill>
                  <a:srgbClr val="FF0000"/>
                </a:solidFill>
                <a:latin typeface="Courier New"/>
                <a:ea typeface="Calibri"/>
                <a:cs typeface="Courier New"/>
              </a:rPr>
              <a:t>1800</a:t>
            </a:r>
          </a:p>
          <a:p>
            <a:pPr marR="0" lvl="0">
              <a:lnSpc>
                <a:spcPct val="200000"/>
              </a:lnSpc>
              <a:spcBef>
                <a:spcPts val="0"/>
              </a:spcBef>
              <a:spcAft>
                <a:spcPts val="0"/>
              </a:spcAft>
            </a:pPr>
            <a:r>
              <a:rPr lang="en-US" b="1" dirty="0" smtClean="0">
                <a:solidFill>
                  <a:srgbClr val="0000FF"/>
                </a:solidFill>
                <a:effectLst/>
                <a:latin typeface="Courier New"/>
                <a:ea typeface="Calibri"/>
                <a:cs typeface="Courier New"/>
              </a:rPr>
              <a:t>USA:  Land Speculation Schemes.  </a:t>
            </a:r>
            <a:r>
              <a:rPr lang="en-US" b="1" dirty="0" smtClean="0">
                <a:solidFill>
                  <a:srgbClr val="00B0F0"/>
                </a:solidFill>
                <a:effectLst/>
                <a:latin typeface="Courier New"/>
                <a:ea typeface="Calibri"/>
                <a:cs typeface="Courier New"/>
              </a:rPr>
              <a:t>Investors would issue Private Securities based on Western Land Claims (the Land was the collateral). They sold the securities for specie.  The idea was to sell the land at a price high enough to pay off the securities and make a profit.</a:t>
            </a:r>
          </a:p>
          <a:p>
            <a:pPr marR="0" lvl="0">
              <a:lnSpc>
                <a:spcPct val="200000"/>
              </a:lnSpc>
              <a:spcBef>
                <a:spcPts val="0"/>
              </a:spcBef>
              <a:spcAft>
                <a:spcPts val="0"/>
              </a:spcAft>
            </a:pPr>
            <a:r>
              <a:rPr lang="en-US" b="1" dirty="0" smtClean="0">
                <a:solidFill>
                  <a:srgbClr val="0000FF"/>
                </a:solidFill>
                <a:latin typeface="Courier New"/>
                <a:ea typeface="Calibri"/>
                <a:cs typeface="Courier New"/>
              </a:rPr>
              <a:t>Britain:  Specie Outflow due to endless Wars.  </a:t>
            </a:r>
            <a:r>
              <a:rPr lang="en-US" b="1" dirty="0" smtClean="0">
                <a:solidFill>
                  <a:srgbClr val="FF00FF"/>
                </a:solidFill>
                <a:latin typeface="Courier New"/>
                <a:ea typeface="Calibri"/>
                <a:cs typeface="Courier New"/>
              </a:rPr>
              <a:t>Result was the Bank Restriction Act of 1797 that halted specie payments.  This caused a severe commercial downturn in the port cities of the USA and bankrupted most of the Land Speculators.</a:t>
            </a:r>
            <a:r>
              <a:rPr lang="en-US" b="1" dirty="0" smtClean="0">
                <a:solidFill>
                  <a:srgbClr val="0000FF"/>
                </a:solidFill>
                <a:effectLst/>
                <a:latin typeface="Courier New"/>
                <a:ea typeface="Calibri"/>
                <a:cs typeface="Courier New"/>
              </a:rPr>
              <a:t> </a:t>
            </a:r>
            <a:endParaRPr lang="en-US" b="1" dirty="0">
              <a:solidFill>
                <a:srgbClr val="0000FF"/>
              </a:solidFill>
              <a:effectLst/>
              <a:latin typeface="Courier New"/>
              <a:ea typeface="Calibri"/>
              <a:cs typeface="Courier New"/>
            </a:endParaRPr>
          </a:p>
        </p:txBody>
      </p:sp>
    </p:spTree>
    <p:extLst>
      <p:ext uri="{BB962C8B-B14F-4D97-AF65-F5344CB8AC3E}">
        <p14:creationId xmlns:p14="http://schemas.microsoft.com/office/powerpoint/2010/main" val="2111908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4524315"/>
          </a:xfrm>
          <a:prstGeom prst="rect">
            <a:avLst/>
          </a:prstGeom>
        </p:spPr>
        <p:txBody>
          <a:bodyPr wrap="square">
            <a:spAutoFit/>
          </a:bodyPr>
          <a:lstStyle/>
          <a:p>
            <a:pPr marL="1143000" marR="0">
              <a:lnSpc>
                <a:spcPct val="200000"/>
              </a:lnSpc>
            </a:pPr>
            <a:r>
              <a:rPr lang="en-US" b="1" dirty="0">
                <a:solidFill>
                  <a:srgbClr val="FF00FF"/>
                </a:solidFill>
                <a:latin typeface="Courier New" panose="02070309020205020404" pitchFamily="49" charset="0"/>
                <a:ea typeface="Times New Roman"/>
                <a:cs typeface="Courier New" panose="02070309020205020404" pitchFamily="49" charset="0"/>
              </a:rPr>
              <a:t>The Bankruptcy Act of 1800 </a:t>
            </a:r>
            <a:r>
              <a:rPr lang="en-US" b="1" dirty="0">
                <a:latin typeface="Courier New" panose="02070309020205020404" pitchFamily="49" charset="0"/>
                <a:ea typeface="Times New Roman"/>
                <a:cs typeface="Courier New" panose="02070309020205020404" pitchFamily="49" charset="0"/>
              </a:rPr>
              <a:t>was the first federal legislation governing bankruptcy procedures. A result of the depression of 1797, the act provided only for </a:t>
            </a:r>
            <a:endParaRPr lang="en-US" b="1" dirty="0" smtClean="0">
              <a:latin typeface="Courier New" panose="02070309020205020404" pitchFamily="49" charset="0"/>
              <a:ea typeface="Times New Roman"/>
              <a:cs typeface="Courier New" panose="02070309020205020404" pitchFamily="49" charset="0"/>
            </a:endParaRPr>
          </a:p>
          <a:p>
            <a:pPr marL="1485900" marR="0" indent="-342900">
              <a:lnSpc>
                <a:spcPct val="200000"/>
              </a:lnSpc>
              <a:buAutoNum type="arabicParenR"/>
            </a:pPr>
            <a:r>
              <a:rPr lang="en-US" b="1" dirty="0" smtClean="0">
                <a:solidFill>
                  <a:srgbClr val="FF0000"/>
                </a:solidFill>
                <a:latin typeface="Courier New" panose="02070309020205020404" pitchFamily="49" charset="0"/>
                <a:ea typeface="Times New Roman"/>
                <a:cs typeface="Courier New" panose="02070309020205020404" pitchFamily="49" charset="0"/>
              </a:rPr>
              <a:t>creditor-initiated </a:t>
            </a:r>
            <a:r>
              <a:rPr lang="en-US" b="1" dirty="0">
                <a:solidFill>
                  <a:srgbClr val="FF0000"/>
                </a:solidFill>
                <a:latin typeface="Courier New" panose="02070309020205020404" pitchFamily="49" charset="0"/>
                <a:ea typeface="Times New Roman"/>
                <a:cs typeface="Courier New" panose="02070309020205020404" pitchFamily="49" charset="0"/>
              </a:rPr>
              <a:t>proceedings </a:t>
            </a:r>
            <a:r>
              <a:rPr lang="en-US" b="1" dirty="0">
                <a:latin typeface="Courier New" panose="02070309020205020404" pitchFamily="49" charset="0"/>
                <a:ea typeface="Times New Roman"/>
                <a:cs typeface="Courier New" panose="02070309020205020404" pitchFamily="49" charset="0"/>
              </a:rPr>
              <a:t>and </a:t>
            </a:r>
            <a:endParaRPr lang="en-US" b="1" dirty="0" smtClean="0">
              <a:latin typeface="Courier New" panose="02070309020205020404" pitchFamily="49" charset="0"/>
              <a:ea typeface="Times New Roman"/>
              <a:cs typeface="Courier New" panose="02070309020205020404" pitchFamily="49" charset="0"/>
            </a:endParaRPr>
          </a:p>
          <a:p>
            <a:pPr marL="1485900" marR="0" indent="-342900">
              <a:lnSpc>
                <a:spcPct val="200000"/>
              </a:lnSpc>
              <a:buAutoNum type="arabicParenR"/>
            </a:pPr>
            <a:r>
              <a:rPr lang="en-US" b="1" dirty="0" smtClean="0">
                <a:solidFill>
                  <a:srgbClr val="0000FF"/>
                </a:solidFill>
                <a:latin typeface="Courier New" panose="02070309020205020404" pitchFamily="49" charset="0"/>
                <a:ea typeface="Times New Roman"/>
                <a:cs typeface="Courier New" panose="02070309020205020404" pitchFamily="49" charset="0"/>
              </a:rPr>
              <a:t>applied </a:t>
            </a:r>
            <a:r>
              <a:rPr lang="en-US" b="1" dirty="0">
                <a:solidFill>
                  <a:srgbClr val="0000FF"/>
                </a:solidFill>
                <a:latin typeface="Courier New" panose="02070309020205020404" pitchFamily="49" charset="0"/>
                <a:ea typeface="Times New Roman"/>
                <a:cs typeface="Courier New" panose="02070309020205020404" pitchFamily="49" charset="0"/>
              </a:rPr>
              <a:t>only to traders, merchants, and brokers</a:t>
            </a:r>
            <a:r>
              <a:rPr lang="en-US" b="1" dirty="0">
                <a:latin typeface="Courier New" panose="02070309020205020404" pitchFamily="49" charset="0"/>
                <a:ea typeface="Times New Roman"/>
                <a:cs typeface="Courier New" panose="02070309020205020404" pitchFamily="49" charset="0"/>
              </a:rPr>
              <a:t>. </a:t>
            </a:r>
            <a:endParaRPr lang="en-US" b="1" dirty="0" smtClean="0">
              <a:latin typeface="Courier New" panose="02070309020205020404" pitchFamily="49" charset="0"/>
              <a:ea typeface="Times New Roman"/>
              <a:cs typeface="Courier New" panose="02070309020205020404" pitchFamily="49" charset="0"/>
            </a:endParaRPr>
          </a:p>
          <a:p>
            <a:pPr marL="1485900" marR="0" indent="-342900">
              <a:lnSpc>
                <a:spcPct val="200000"/>
              </a:lnSpc>
              <a:buAutoNum type="arabicParenR"/>
            </a:pPr>
            <a:r>
              <a:rPr lang="en-US" b="1" dirty="0" smtClean="0">
                <a:solidFill>
                  <a:srgbClr val="FF0000"/>
                </a:solidFill>
                <a:latin typeface="Courier New" panose="02070309020205020404" pitchFamily="49" charset="0"/>
                <a:ea typeface="Times New Roman"/>
                <a:cs typeface="Courier New" panose="02070309020205020404" pitchFamily="49" charset="0"/>
              </a:rPr>
              <a:t>After </a:t>
            </a:r>
            <a:r>
              <a:rPr lang="en-US" b="1" dirty="0">
                <a:solidFill>
                  <a:srgbClr val="FF0000"/>
                </a:solidFill>
                <a:latin typeface="Courier New" panose="02070309020205020404" pitchFamily="49" charset="0"/>
                <a:ea typeface="Times New Roman"/>
                <a:cs typeface="Courier New" panose="02070309020205020404" pitchFamily="49" charset="0"/>
              </a:rPr>
              <a:t>receiving petitions from two creditors concerning debts of $1,000, a district court judge could appoint a commission to decide the case.</a:t>
            </a:r>
            <a:r>
              <a:rPr lang="en-US" b="1" dirty="0">
                <a:latin typeface="Courier New" panose="02070309020205020404" pitchFamily="49" charset="0"/>
                <a:ea typeface="Times New Roman"/>
                <a:cs typeface="Courier New" panose="02070309020205020404" pitchFamily="49" charset="0"/>
              </a:rPr>
              <a:t> </a:t>
            </a:r>
            <a:endParaRPr lang="en-US" b="1" dirty="0" smtClean="0">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22606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001643"/>
          </a:xfrm>
          <a:prstGeom prst="rect">
            <a:avLst/>
          </a:prstGeom>
        </p:spPr>
        <p:txBody>
          <a:bodyPr wrap="square">
            <a:spAutoFit/>
          </a:bodyPr>
          <a:lstStyle/>
          <a:p>
            <a:pPr>
              <a:lnSpc>
                <a:spcPct val="200000"/>
              </a:lnSpc>
            </a:pPr>
            <a:r>
              <a:rPr lang="en-US" sz="2000" b="1" dirty="0" smtClean="0">
                <a:latin typeface="Courier New" panose="02070309020205020404" pitchFamily="49" charset="0"/>
                <a:ea typeface="Times New Roman"/>
                <a:cs typeface="Courier New" panose="02070309020205020404" pitchFamily="49" charset="0"/>
              </a:rPr>
              <a:t>4) The </a:t>
            </a:r>
            <a:r>
              <a:rPr lang="en-US" sz="2000" b="1" dirty="0">
                <a:latin typeface="Courier New" panose="02070309020205020404" pitchFamily="49" charset="0"/>
                <a:ea typeface="Times New Roman"/>
                <a:cs typeface="Courier New" panose="02070309020205020404" pitchFamily="49" charset="0"/>
              </a:rPr>
              <a:t>main provisions of the act </a:t>
            </a:r>
            <a:r>
              <a:rPr lang="en-US" sz="2000" b="1" dirty="0">
                <a:solidFill>
                  <a:srgbClr val="FF0000"/>
                </a:solidFill>
                <a:latin typeface="Courier New" panose="02070309020205020404" pitchFamily="49" charset="0"/>
                <a:ea typeface="Times New Roman"/>
                <a:cs typeface="Courier New" panose="02070309020205020404" pitchFamily="49" charset="0"/>
              </a:rPr>
              <a:t>allowed the sale of the bankrupt's assets to satisfy creditors</a:t>
            </a:r>
            <a:r>
              <a:rPr lang="en-US" sz="2000" b="1" dirty="0">
                <a:latin typeface="Courier New" panose="02070309020205020404" pitchFamily="49" charset="0"/>
                <a:ea typeface="Times New Roman"/>
                <a:cs typeface="Courier New" panose="02070309020205020404" pitchFamily="49" charset="0"/>
              </a:rPr>
              <a:t>, </a:t>
            </a:r>
            <a:r>
              <a:rPr lang="en-US" sz="2000" b="1" dirty="0">
                <a:solidFill>
                  <a:srgbClr val="FF0000"/>
                </a:solidFill>
                <a:latin typeface="Courier New" panose="02070309020205020404" pitchFamily="49" charset="0"/>
                <a:ea typeface="Times New Roman"/>
                <a:cs typeface="Courier New" panose="02070309020205020404" pitchFamily="49" charset="0"/>
              </a:rPr>
              <a:t>permitted the bankrupt to keep a percentage of his assets</a:t>
            </a:r>
            <a:r>
              <a:rPr lang="en-US" sz="2000" b="1" dirty="0">
                <a:latin typeface="Courier New" panose="02070309020205020404" pitchFamily="49" charset="0"/>
                <a:ea typeface="Times New Roman"/>
                <a:cs typeface="Courier New" panose="02070309020205020404" pitchFamily="49" charset="0"/>
              </a:rPr>
              <a:t>, and </a:t>
            </a:r>
            <a:r>
              <a:rPr lang="en-US" sz="2000" b="1" dirty="0">
                <a:solidFill>
                  <a:srgbClr val="0000FF"/>
                </a:solidFill>
                <a:latin typeface="Courier New" panose="02070309020205020404" pitchFamily="49" charset="0"/>
                <a:ea typeface="Times New Roman"/>
                <a:cs typeface="Courier New" panose="02070309020205020404" pitchFamily="49" charset="0"/>
              </a:rPr>
              <a:t>established that the consent of two-thirds of the creditors could discharge the bankrupt from any unsatisfied indebtedness</a:t>
            </a:r>
            <a:r>
              <a:rPr lang="en-US" sz="2000" b="1" dirty="0">
                <a:latin typeface="Courier New" panose="02070309020205020404" pitchFamily="49" charset="0"/>
                <a:ea typeface="Times New Roman"/>
                <a:cs typeface="Courier New" panose="02070309020205020404" pitchFamily="49" charset="0"/>
              </a:rPr>
              <a:t>. </a:t>
            </a:r>
          </a:p>
          <a:p>
            <a:pPr>
              <a:lnSpc>
                <a:spcPct val="200000"/>
              </a:lnSpc>
            </a:pPr>
            <a:r>
              <a:rPr lang="en-US" sz="2400" b="1" dirty="0" smtClean="0">
                <a:solidFill>
                  <a:srgbClr val="FF00FF"/>
                </a:solidFill>
                <a:latin typeface="Courier New" panose="02070309020205020404" pitchFamily="49" charset="0"/>
                <a:ea typeface="Times New Roman"/>
                <a:cs typeface="Courier New" panose="02070309020205020404" pitchFamily="49" charset="0"/>
              </a:rPr>
              <a:t>Though </a:t>
            </a:r>
            <a:r>
              <a:rPr lang="en-US" sz="2400" b="1" dirty="0">
                <a:solidFill>
                  <a:srgbClr val="FF00FF"/>
                </a:solidFill>
                <a:latin typeface="Courier New" panose="02070309020205020404" pitchFamily="49" charset="0"/>
                <a:ea typeface="Times New Roman"/>
                <a:cs typeface="Courier New" panose="02070309020205020404" pitchFamily="49" charset="0"/>
              </a:rPr>
              <a:t>enacted as a 5-year measure, prosperity and public dissatisfaction with the act prompted its repeal in 1803. </a:t>
            </a:r>
            <a:endParaRPr lang="en-US" sz="2400" dirty="0">
              <a:solidFill>
                <a:srgbClr val="FF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5412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5641"/>
            <a:ext cx="9143999" cy="486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66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9143999" cy="486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63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9144000" cy="5170646"/>
          </a:xfrm>
          <a:prstGeom prst="rect">
            <a:avLst/>
          </a:prstGeom>
        </p:spPr>
        <p:txBody>
          <a:bodyPr wrap="square">
            <a:spAutoFit/>
          </a:bodyPr>
          <a:lstStyle/>
          <a:p>
            <a:pPr>
              <a:lnSpc>
                <a:spcPct val="200000"/>
              </a:lnSpc>
            </a:pPr>
            <a:r>
              <a:rPr lang="en-US" sz="2400" b="1" dirty="0" smtClean="0">
                <a:solidFill>
                  <a:srgbClr val="FF0000"/>
                </a:solidFill>
                <a:latin typeface="Courier New" panose="02070309020205020404" pitchFamily="49" charset="0"/>
                <a:ea typeface="Times New Roman"/>
                <a:cs typeface="Courier New" panose="02070309020205020404" pitchFamily="49" charset="0"/>
              </a:rPr>
              <a:t>Financial Panics or Crises -- </a:t>
            </a:r>
            <a:r>
              <a:rPr lang="en-US" sz="2400" b="1" dirty="0" smtClean="0">
                <a:latin typeface="Courier New" panose="02070309020205020404" pitchFamily="49" charset="0"/>
                <a:ea typeface="Times New Roman"/>
                <a:cs typeface="Courier New" panose="02070309020205020404" pitchFamily="49" charset="0"/>
              </a:rPr>
              <a:t>Include </a:t>
            </a:r>
            <a:r>
              <a:rPr lang="en-US" sz="2400" b="1" dirty="0">
                <a:latin typeface="Courier New" panose="02070309020205020404" pitchFamily="49" charset="0"/>
                <a:ea typeface="Times New Roman"/>
                <a:cs typeface="Courier New" panose="02070309020205020404" pitchFamily="49" charset="0"/>
              </a:rPr>
              <a:t>a variety of situations in which some financial assets suddenly lose a large part of their </a:t>
            </a:r>
            <a:r>
              <a:rPr lang="en-US" sz="2400" b="1" i="1" dirty="0">
                <a:solidFill>
                  <a:srgbClr val="FF00FF"/>
                </a:solidFill>
                <a:latin typeface="Courier New" panose="02070309020205020404" pitchFamily="49" charset="0"/>
                <a:ea typeface="Times New Roman"/>
                <a:cs typeface="Courier New" panose="02070309020205020404" pitchFamily="49" charset="0"/>
              </a:rPr>
              <a:t>nominal</a:t>
            </a:r>
            <a:r>
              <a:rPr lang="en-US" sz="2400" b="1" dirty="0">
                <a:latin typeface="Courier New" panose="02070309020205020404" pitchFamily="49" charset="0"/>
                <a:ea typeface="Times New Roman"/>
                <a:cs typeface="Courier New" panose="02070309020205020404" pitchFamily="49" charset="0"/>
              </a:rPr>
              <a:t> value. </a:t>
            </a:r>
            <a:r>
              <a:rPr lang="en-US" sz="2400" b="1" dirty="0" smtClean="0">
                <a:latin typeface="Courier New" panose="02070309020205020404" pitchFamily="49" charset="0"/>
                <a:ea typeface="Times New Roman"/>
                <a:cs typeface="Courier New" panose="02070309020205020404" pitchFamily="49" charset="0"/>
              </a:rPr>
              <a:t>Main Types:</a:t>
            </a:r>
          </a:p>
          <a:p>
            <a:pPr marL="342900" indent="-342900">
              <a:lnSpc>
                <a:spcPct val="200000"/>
              </a:lnSpc>
              <a:buAutoNum type="arabicParenR"/>
            </a:pPr>
            <a:r>
              <a:rPr lang="en-US" sz="2400" b="1" dirty="0" smtClean="0">
                <a:latin typeface="Courier New" panose="02070309020205020404" pitchFamily="49" charset="0"/>
                <a:cs typeface="Courier New" panose="02070309020205020404" pitchFamily="49" charset="0"/>
              </a:rPr>
              <a:t>Banking Crisis </a:t>
            </a:r>
          </a:p>
          <a:p>
            <a:pPr marL="342900" indent="-342900">
              <a:lnSpc>
                <a:spcPct val="200000"/>
              </a:lnSpc>
              <a:buAutoNum type="arabicParenR"/>
            </a:pPr>
            <a:r>
              <a:rPr lang="en-US" sz="2400" b="1" dirty="0" smtClean="0">
                <a:latin typeface="Courier New" panose="02070309020205020404" pitchFamily="49" charset="0"/>
                <a:cs typeface="Courier New" panose="02070309020205020404" pitchFamily="49" charset="0"/>
              </a:rPr>
              <a:t>Speculative Bubbles </a:t>
            </a:r>
          </a:p>
          <a:p>
            <a:pPr marL="342900" indent="-342900">
              <a:lnSpc>
                <a:spcPct val="200000"/>
              </a:lnSpc>
              <a:buAutoNum type="arabicParenR"/>
            </a:pPr>
            <a:r>
              <a:rPr lang="en-US" sz="2400" b="1" dirty="0" smtClean="0">
                <a:latin typeface="Courier New" panose="02070309020205020404" pitchFamily="49" charset="0"/>
                <a:cs typeface="Courier New" panose="02070309020205020404" pitchFamily="49" charset="0"/>
              </a:rPr>
              <a:t>International Crises</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1305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91147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46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rgbClr val="FF0000"/>
                </a:solidFill>
                <a:latin typeface="Courier New" panose="02070309020205020404" pitchFamily="49" charset="0"/>
                <a:cs typeface="Courier New" panose="02070309020205020404" pitchFamily="49" charset="0"/>
              </a:rPr>
              <a:t>The Panic of 1819</a:t>
            </a:r>
            <a:endParaRPr lang="en-US" sz="2400" dirty="0">
              <a:solidFill>
                <a:srgbClr val="FF0000"/>
              </a:solidFill>
              <a:latin typeface="Courier New" panose="02070309020205020404" pitchFamily="49" charset="0"/>
              <a:cs typeface="Courier New" panose="02070309020205020404" pitchFamily="49"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normAutofit/>
          </a:bodyPr>
          <a:lstStyle/>
          <a:p>
            <a:pPr algn="ctr"/>
            <a:r>
              <a:rPr lang="en-US" sz="2000" b="1" dirty="0" smtClean="0">
                <a:solidFill>
                  <a:srgbClr val="FF00FF"/>
                </a:solidFill>
                <a:latin typeface="Courier New" panose="02070309020205020404" pitchFamily="49" charset="0"/>
                <a:cs typeface="Courier New" panose="02070309020205020404" pitchFamily="49" charset="0"/>
              </a:rPr>
              <a:t>A Land Bubble and Bank Runs</a:t>
            </a:r>
            <a:endParaRPr lang="en-US" sz="2000" b="1" dirty="0">
              <a:solidFill>
                <a:srgbClr val="FF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8856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b="1" dirty="0" smtClean="0">
                <a:solidFill>
                  <a:srgbClr val="FF0000"/>
                </a:solidFill>
                <a:latin typeface="Courier New" panose="02070309020205020404" pitchFamily="49" charset="0"/>
                <a:cs typeface="Courier New" panose="02070309020205020404" pitchFamily="49" charset="0"/>
              </a:rPr>
              <a:t>William Jones, First President of the Second Bank of the United States, 1816-1819</a:t>
            </a:r>
            <a:endParaRPr lang="en-US" sz="3200" b="1" dirty="0">
              <a:solidFill>
                <a:srgbClr val="FF0000"/>
              </a:solidFill>
              <a:latin typeface="Courier New" panose="02070309020205020404" pitchFamily="49" charset="0"/>
              <a:cs typeface="Courier New" panose="02070309020205020404" pitchFamily="49"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447800"/>
            <a:ext cx="4489946" cy="5410200"/>
          </a:xfrm>
          <a:prstGeom prst="rect">
            <a:avLst/>
          </a:prstGeom>
        </p:spPr>
      </p:pic>
    </p:spTree>
    <p:extLst>
      <p:ext uri="{BB962C8B-B14F-4D97-AF65-F5344CB8AC3E}">
        <p14:creationId xmlns:p14="http://schemas.microsoft.com/office/powerpoint/2010/main" val="279709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16" y="25651"/>
            <a:ext cx="9144000" cy="6863417"/>
          </a:xfrm>
          <a:prstGeom prst="rect">
            <a:avLst/>
          </a:prstGeom>
        </p:spPr>
        <p:txBody>
          <a:bodyPr wrap="square">
            <a:spAutoFit/>
          </a:bodyPr>
          <a:lstStyle/>
          <a:p>
            <a:pPr>
              <a:lnSpc>
                <a:spcPct val="200000"/>
              </a:lnSpc>
            </a:pPr>
            <a:r>
              <a:rPr lang="en-US" sz="2000" b="1" dirty="0">
                <a:latin typeface="Courier New" panose="02070309020205020404" pitchFamily="49" charset="0"/>
                <a:cs typeface="Courier New" panose="02070309020205020404" pitchFamily="49" charset="0"/>
              </a:rPr>
              <a:t>The first major American depression, the Panic of 1819 was rooted to some extent in economic problems reaching back to the war of 1812. </a:t>
            </a:r>
            <a:endParaRPr lang="en-US" sz="2000" b="1" dirty="0" smtClean="0">
              <a:latin typeface="Courier New" panose="02070309020205020404" pitchFamily="49" charset="0"/>
              <a:cs typeface="Courier New" panose="02070309020205020404" pitchFamily="49" charset="0"/>
            </a:endParaRPr>
          </a:p>
          <a:p>
            <a:pPr marL="457200" indent="-457200">
              <a:lnSpc>
                <a:spcPct val="200000"/>
              </a:lnSpc>
              <a:buAutoNum type="arabicParenR"/>
            </a:pPr>
            <a:r>
              <a:rPr lang="en-US" sz="2000" b="1" dirty="0" smtClean="0">
                <a:latin typeface="Courier New" panose="02070309020205020404" pitchFamily="49" charset="0"/>
                <a:cs typeface="Courier New" panose="02070309020205020404" pitchFamily="49" charset="0"/>
              </a:rPr>
              <a:t>The Demise of the First Bank of the United States caused an explosion of State Banks many of whom engaged in </a:t>
            </a:r>
            <a:r>
              <a:rPr lang="en-US" sz="2000" b="1" dirty="0" smtClean="0">
                <a:solidFill>
                  <a:srgbClr val="FF0000"/>
                </a:solidFill>
                <a:latin typeface="Courier New" panose="02070309020205020404" pitchFamily="49" charset="0"/>
                <a:cs typeface="Courier New" panose="02070309020205020404" pitchFamily="49" charset="0"/>
              </a:rPr>
              <a:t>uncontrolled land speculation</a:t>
            </a:r>
            <a:r>
              <a:rPr lang="en-US" sz="2000" b="1" dirty="0" smtClean="0">
                <a:latin typeface="Courier New" panose="02070309020205020404" pitchFamily="49" charset="0"/>
                <a:cs typeface="Courier New" panose="02070309020205020404" pitchFamily="49" charset="0"/>
              </a:rPr>
              <a:t>.</a:t>
            </a:r>
          </a:p>
          <a:p>
            <a:pPr marL="457200" indent="-457200">
              <a:lnSpc>
                <a:spcPct val="200000"/>
              </a:lnSpc>
              <a:buAutoNum type="arabicParenR"/>
            </a:pPr>
            <a:r>
              <a:rPr lang="en-US" sz="2000" b="1" dirty="0" smtClean="0">
                <a:latin typeface="Courier New" panose="02070309020205020404" pitchFamily="49" charset="0"/>
                <a:cs typeface="Courier New" panose="02070309020205020404" pitchFamily="49" charset="0"/>
              </a:rPr>
              <a:t>During the War of 1812 the Federal Government was forced to turn to these banks for loans.  This had the effect of adding to </a:t>
            </a:r>
            <a:r>
              <a:rPr lang="en-US" sz="2000" b="1" dirty="0" smtClean="0">
                <a:solidFill>
                  <a:srgbClr val="FF0000"/>
                </a:solidFill>
                <a:latin typeface="Courier New" panose="02070309020205020404" pitchFamily="49" charset="0"/>
                <a:cs typeface="Courier New" panose="02070309020205020404" pitchFamily="49" charset="0"/>
              </a:rPr>
              <a:t>the proliferation of paper money </a:t>
            </a:r>
            <a:r>
              <a:rPr lang="en-US" sz="2000" b="1" dirty="0" smtClean="0">
                <a:latin typeface="Courier New" panose="02070309020205020404" pitchFamily="49" charset="0"/>
                <a:cs typeface="Courier New" panose="02070309020205020404" pitchFamily="49" charset="0"/>
              </a:rPr>
              <a:t>(State Bank notes).</a:t>
            </a:r>
          </a:p>
          <a:p>
            <a:pPr>
              <a:lnSpc>
                <a:spcPct val="200000"/>
              </a:lnSpc>
            </a:pP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3619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lvl="0">
              <a:lnSpc>
                <a:spcPct val="200000"/>
              </a:lnSpc>
            </a:pPr>
            <a:r>
              <a:rPr lang="en-US" sz="2000" b="1" dirty="0" smtClean="0">
                <a:solidFill>
                  <a:prstClr val="black"/>
                </a:solidFill>
                <a:latin typeface="Courier New" panose="02070309020205020404" pitchFamily="49" charset="0"/>
                <a:cs typeface="Courier New" panose="02070309020205020404" pitchFamily="49" charset="0"/>
              </a:rPr>
              <a:t>3) </a:t>
            </a:r>
            <a:r>
              <a:rPr lang="en-US" sz="2000" b="1" dirty="0" smtClean="0">
                <a:solidFill>
                  <a:srgbClr val="FF00FF"/>
                </a:solidFill>
                <a:latin typeface="Courier New" panose="02070309020205020404" pitchFamily="49" charset="0"/>
                <a:cs typeface="Courier New" panose="02070309020205020404" pitchFamily="49" charset="0"/>
              </a:rPr>
              <a:t>This </a:t>
            </a:r>
            <a:r>
              <a:rPr lang="en-US" sz="2000" b="1" dirty="0">
                <a:solidFill>
                  <a:srgbClr val="FF00FF"/>
                </a:solidFill>
                <a:latin typeface="Courier New" panose="02070309020205020404" pitchFamily="49" charset="0"/>
                <a:cs typeface="Courier New" panose="02070309020205020404" pitchFamily="49" charset="0"/>
              </a:rPr>
              <a:t>practice tended to shift specie into the more </a:t>
            </a:r>
            <a:r>
              <a:rPr lang="en-US" sz="2000" b="1" dirty="0" smtClean="0">
                <a:solidFill>
                  <a:srgbClr val="FF00FF"/>
                </a:solidFill>
                <a:latin typeface="Courier New" panose="02070309020205020404" pitchFamily="49" charset="0"/>
                <a:cs typeface="Courier New" panose="02070309020205020404" pitchFamily="49" charset="0"/>
              </a:rPr>
              <a:t>conservative New </a:t>
            </a:r>
            <a:r>
              <a:rPr lang="en-US" sz="2000" b="1" dirty="0">
                <a:solidFill>
                  <a:srgbClr val="FF00FF"/>
                </a:solidFill>
                <a:latin typeface="Courier New" panose="02070309020205020404" pitchFamily="49" charset="0"/>
                <a:cs typeface="Courier New" panose="02070309020205020404" pitchFamily="49" charset="0"/>
              </a:rPr>
              <a:t>England </a:t>
            </a:r>
            <a:r>
              <a:rPr lang="en-US" sz="2000" b="1" dirty="0" smtClean="0">
                <a:solidFill>
                  <a:srgbClr val="FF00FF"/>
                </a:solidFill>
                <a:latin typeface="Courier New" panose="02070309020205020404" pitchFamily="49" charset="0"/>
                <a:cs typeface="Courier New" panose="02070309020205020404" pitchFamily="49" charset="0"/>
              </a:rPr>
              <a:t>banks</a:t>
            </a:r>
            <a:r>
              <a:rPr lang="en-US" sz="2000" b="1" dirty="0" smtClean="0">
                <a:solidFill>
                  <a:prstClr val="black"/>
                </a:solidFill>
                <a:latin typeface="Courier New" panose="02070309020205020404" pitchFamily="49" charset="0"/>
                <a:cs typeface="Courier New" panose="02070309020205020404" pitchFamily="49" charset="0"/>
              </a:rPr>
              <a:t>, </a:t>
            </a:r>
            <a:r>
              <a:rPr lang="en-US" sz="2000" b="1" dirty="0">
                <a:solidFill>
                  <a:prstClr val="black"/>
                </a:solidFill>
                <a:latin typeface="Courier New" panose="02070309020205020404" pitchFamily="49" charset="0"/>
                <a:cs typeface="Courier New" panose="02070309020205020404" pitchFamily="49" charset="0"/>
              </a:rPr>
              <a:t>depleting the </a:t>
            </a:r>
            <a:r>
              <a:rPr lang="en-US" sz="2000" b="1" dirty="0" smtClean="0">
                <a:solidFill>
                  <a:prstClr val="black"/>
                </a:solidFill>
                <a:latin typeface="Courier New" panose="02070309020205020404" pitchFamily="49" charset="0"/>
                <a:cs typeface="Courier New" panose="02070309020205020404" pitchFamily="49" charset="0"/>
              </a:rPr>
              <a:t>newer “Wildcat” State </a:t>
            </a:r>
            <a:r>
              <a:rPr lang="en-US" sz="2000" b="1" dirty="0">
                <a:solidFill>
                  <a:prstClr val="black"/>
                </a:solidFill>
                <a:latin typeface="Courier New" panose="02070309020205020404" pitchFamily="49" charset="0"/>
                <a:cs typeface="Courier New" panose="02070309020205020404" pitchFamily="49" charset="0"/>
              </a:rPr>
              <a:t>banks of their hard money reserves</a:t>
            </a:r>
            <a:r>
              <a:rPr lang="en-US" sz="2000" b="1" dirty="0" smtClean="0">
                <a:solidFill>
                  <a:prstClr val="black"/>
                </a:solidFill>
                <a:latin typeface="Courier New" panose="02070309020205020404" pitchFamily="49" charset="0"/>
                <a:cs typeface="Courier New" panose="02070309020205020404" pitchFamily="49" charset="0"/>
              </a:rPr>
              <a:t>.</a:t>
            </a:r>
          </a:p>
          <a:p>
            <a:pPr lvl="0">
              <a:lnSpc>
                <a:spcPct val="200000"/>
              </a:lnSpc>
            </a:pPr>
            <a:r>
              <a:rPr lang="en-US" sz="2000" b="1" dirty="0" smtClean="0">
                <a:solidFill>
                  <a:prstClr val="black"/>
                </a:solidFill>
                <a:latin typeface="Courier New" panose="02070309020205020404" pitchFamily="49" charset="0"/>
                <a:cs typeface="Courier New" panose="02070309020205020404" pitchFamily="49" charset="0"/>
              </a:rPr>
              <a:t>4) </a:t>
            </a:r>
            <a:r>
              <a:rPr lang="en-US" sz="2000" b="1" dirty="0" smtClean="0">
                <a:solidFill>
                  <a:srgbClr val="FF0000"/>
                </a:solidFill>
                <a:latin typeface="Courier New" panose="02070309020205020404" pitchFamily="49" charset="0"/>
                <a:cs typeface="Courier New" panose="02070309020205020404" pitchFamily="49" charset="0"/>
              </a:rPr>
              <a:t>The Federal </a:t>
            </a:r>
            <a:r>
              <a:rPr lang="en-US" sz="2000" b="1" dirty="0">
                <a:solidFill>
                  <a:srgbClr val="FF0000"/>
                </a:solidFill>
                <a:latin typeface="Courier New" panose="02070309020205020404" pitchFamily="49" charset="0"/>
                <a:cs typeface="Courier New" panose="02070309020205020404" pitchFamily="49" charset="0"/>
              </a:rPr>
              <a:t>government </a:t>
            </a:r>
            <a:r>
              <a:rPr lang="en-US" sz="2000" b="1" dirty="0" smtClean="0">
                <a:solidFill>
                  <a:srgbClr val="FF0000"/>
                </a:solidFill>
                <a:latin typeface="Courier New" panose="02070309020205020404" pitchFamily="49" charset="0"/>
                <a:cs typeface="Courier New" panose="02070309020205020404" pitchFamily="49" charset="0"/>
              </a:rPr>
              <a:t>had to agree to </a:t>
            </a:r>
            <a:r>
              <a:rPr lang="en-US" sz="2000" b="1" dirty="0">
                <a:solidFill>
                  <a:srgbClr val="FF0000"/>
                </a:solidFill>
                <a:latin typeface="Courier New" panose="02070309020205020404" pitchFamily="49" charset="0"/>
                <a:cs typeface="Courier New" panose="02070309020205020404" pitchFamily="49" charset="0"/>
              </a:rPr>
              <a:t>a suspension of specie payments from state banks in order to prolong the wartime lending</a:t>
            </a:r>
            <a:r>
              <a:rPr lang="en-US" sz="2000" b="1" dirty="0">
                <a:latin typeface="Courier New" panose="02070309020205020404" pitchFamily="49" charset="0"/>
                <a:cs typeface="Courier New" panose="02070309020205020404" pitchFamily="49" charset="0"/>
              </a:rPr>
              <a:t>. </a:t>
            </a:r>
            <a:endParaRPr lang="en-US" sz="2000" b="1" dirty="0" smtClean="0">
              <a:latin typeface="Courier New" panose="02070309020205020404" pitchFamily="49" charset="0"/>
              <a:cs typeface="Courier New" panose="02070309020205020404" pitchFamily="49" charset="0"/>
            </a:endParaRPr>
          </a:p>
          <a:p>
            <a:pPr lvl="0">
              <a:lnSpc>
                <a:spcPct val="200000"/>
              </a:lnSpc>
            </a:pPr>
            <a:r>
              <a:rPr lang="en-US" sz="2000" b="1" dirty="0" smtClean="0">
                <a:latin typeface="Courier New" panose="02070309020205020404" pitchFamily="49" charset="0"/>
                <a:cs typeface="Courier New" panose="02070309020205020404" pitchFamily="49" charset="0"/>
              </a:rPr>
              <a:t>5) </a:t>
            </a:r>
            <a:r>
              <a:rPr lang="en-US" sz="2000" b="1" dirty="0" smtClean="0">
                <a:solidFill>
                  <a:srgbClr val="0000FF"/>
                </a:solidFill>
                <a:latin typeface="Courier New" panose="02070309020205020404" pitchFamily="49" charset="0"/>
                <a:cs typeface="Courier New" panose="02070309020205020404" pitchFamily="49" charset="0"/>
              </a:rPr>
              <a:t>Politically, it was simply not possible to resume specie payments </a:t>
            </a:r>
            <a:r>
              <a:rPr lang="en-US" sz="2000" b="1" dirty="0">
                <a:solidFill>
                  <a:srgbClr val="0000FF"/>
                </a:solidFill>
                <a:latin typeface="Courier New" panose="02070309020205020404" pitchFamily="49" charset="0"/>
                <a:cs typeface="Courier New" panose="02070309020205020404" pitchFamily="49" charset="0"/>
              </a:rPr>
              <a:t>in the war’s aftermath</a:t>
            </a:r>
            <a:r>
              <a:rPr lang="en-US" sz="2000" b="1" dirty="0">
                <a:latin typeface="Courier New" panose="02070309020205020404" pitchFamily="49" charset="0"/>
                <a:cs typeface="Courier New" panose="02070309020205020404" pitchFamily="49" charset="0"/>
              </a:rPr>
              <a:t>, allowing old and new banks to profitably lend without regard to their metallic currency reserves</a:t>
            </a:r>
            <a:r>
              <a:rPr lang="en-US" sz="2000" b="1" dirty="0" smtClean="0">
                <a:latin typeface="Courier New" panose="02070309020205020404" pitchFamily="49" charset="0"/>
                <a:cs typeface="Courier New" panose="02070309020205020404" pitchFamily="49" charset="0"/>
              </a:rPr>
              <a:t>.  The economy was booming with large increases in the population of the “Western” States.</a:t>
            </a:r>
            <a:endParaRPr lang="en-US" sz="20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68016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5" y="381000"/>
            <a:ext cx="9144000" cy="6247864"/>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6) Because of the economic difficulties revealed by the War of 1812 – lack of transportation infrastructure, manufacturing, uncontrolled banking – leading merchants and financiers, Stephen </a:t>
            </a:r>
            <a:r>
              <a:rPr lang="en-US" sz="2000" b="1" dirty="0">
                <a:latin typeface="Courier New" panose="02070309020205020404" pitchFamily="49" charset="0"/>
                <a:cs typeface="Courier New" panose="02070309020205020404" pitchFamily="49" charset="0"/>
              </a:rPr>
              <a:t>Girard, </a:t>
            </a:r>
            <a:r>
              <a:rPr lang="en-US" sz="2000" b="1" dirty="0" smtClean="0">
                <a:latin typeface="Courier New" panose="02070309020205020404" pitchFamily="49" charset="0"/>
                <a:cs typeface="Courier New" panose="02070309020205020404" pitchFamily="49" charset="0"/>
              </a:rPr>
              <a:t>John </a:t>
            </a:r>
            <a:r>
              <a:rPr lang="en-US" sz="2000" b="1" dirty="0">
                <a:latin typeface="Courier New" panose="02070309020205020404" pitchFamily="49" charset="0"/>
                <a:cs typeface="Courier New" panose="02070309020205020404" pitchFamily="49" charset="0"/>
              </a:rPr>
              <a:t>Jacob </a:t>
            </a:r>
            <a:r>
              <a:rPr lang="en-US" sz="2000" b="1" dirty="0" smtClean="0">
                <a:latin typeface="Courier New" panose="02070309020205020404" pitchFamily="49" charset="0"/>
                <a:cs typeface="Courier New" panose="02070309020205020404" pitchFamily="49" charset="0"/>
              </a:rPr>
              <a:t>Astor, David Parish – along with major Jeffersonian political leaders </a:t>
            </a:r>
            <a:r>
              <a:rPr lang="en-US" sz="2000" b="1" dirty="0" smtClean="0">
                <a:solidFill>
                  <a:srgbClr val="FF0000"/>
                </a:solidFill>
                <a:latin typeface="Courier New" panose="02070309020205020404" pitchFamily="49" charset="0"/>
                <a:cs typeface="Courier New" panose="02070309020205020404" pitchFamily="49" charset="0"/>
              </a:rPr>
              <a:t>John C. Calhoun, Henry Clay, and James Monroe </a:t>
            </a:r>
            <a:r>
              <a:rPr lang="en-US" sz="2000" b="1" dirty="0" smtClean="0">
                <a:latin typeface="Courier New" panose="02070309020205020404" pitchFamily="49" charset="0"/>
                <a:cs typeface="Courier New" panose="02070309020205020404" pitchFamily="49" charset="0"/>
              </a:rPr>
              <a:t>advocated re-establishing the Bank of the United States.  A bill was proposed in January 1816 and </a:t>
            </a:r>
            <a:r>
              <a:rPr lang="en-US" sz="2000" b="1" dirty="0" smtClean="0">
                <a:solidFill>
                  <a:srgbClr val="FF00FF"/>
                </a:solidFill>
                <a:latin typeface="Courier New" panose="02070309020205020404" pitchFamily="49" charset="0"/>
                <a:cs typeface="Courier New" panose="02070309020205020404" pitchFamily="49" charset="0"/>
              </a:rPr>
              <a:t>signed by President Madison in April 1816</a:t>
            </a:r>
            <a:r>
              <a:rPr lang="en-US" sz="2000" b="1" dirty="0" smtClean="0">
                <a:latin typeface="Courier New" panose="02070309020205020404" pitchFamily="49" charset="0"/>
                <a:cs typeface="Courier New" panose="02070309020205020404" pitchFamily="49" charset="0"/>
              </a:rPr>
              <a:t>.</a:t>
            </a:r>
          </a:p>
          <a:p>
            <a:pPr>
              <a:lnSpc>
                <a:spcPct val="200000"/>
              </a:lnSpc>
            </a:pPr>
            <a:endParaRPr lang="en-US" sz="20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8575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481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71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106"/>
            <a:ext cx="9143999" cy="481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81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632311"/>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7) Under its charter guidelines, the BUS was expected to acquire species totaling $28 million by the time it opened for business; but with </a:t>
            </a:r>
            <a:r>
              <a:rPr lang="en-US" sz="2000" b="1" dirty="0" smtClean="0">
                <a:solidFill>
                  <a:srgbClr val="FF00FF"/>
                </a:solidFill>
                <a:latin typeface="Courier New" panose="02070309020205020404" pitchFamily="49" charset="0"/>
                <a:cs typeface="Courier New" panose="02070309020205020404" pitchFamily="49" charset="0"/>
              </a:rPr>
              <a:t>only $2 million secured </a:t>
            </a:r>
            <a:r>
              <a:rPr lang="en-US" sz="2000" b="1" dirty="0" smtClean="0">
                <a:latin typeface="Courier New" panose="02070309020205020404" pitchFamily="49" charset="0"/>
                <a:cs typeface="Courier New" panose="02070309020205020404" pitchFamily="49" charset="0"/>
              </a:rPr>
              <a:t>when it commenced operations, </a:t>
            </a:r>
            <a:r>
              <a:rPr lang="en-US" sz="2000" b="1" dirty="0" smtClean="0">
                <a:solidFill>
                  <a:srgbClr val="0000FF"/>
                </a:solidFill>
                <a:latin typeface="Courier New" panose="02070309020205020404" pitchFamily="49" charset="0"/>
                <a:cs typeface="Courier New" panose="02070309020205020404" pitchFamily="49" charset="0"/>
              </a:rPr>
              <a:t>the Bank was compelled to purchase species at usurious rates from the London financial markets in 1817 and 1818</a:t>
            </a:r>
            <a:r>
              <a:rPr lang="en-US" sz="2000" b="1" dirty="0" smtClean="0">
                <a:latin typeface="Courier New" panose="02070309020205020404" pitchFamily="49" charset="0"/>
                <a:cs typeface="Courier New" panose="02070309020205020404" pitchFamily="49" charset="0"/>
              </a:rPr>
              <a:t>, overburdening BUS credit.</a:t>
            </a:r>
            <a:r>
              <a:rPr lang="en-US" sz="2000" b="1" baseline="3000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In addition </a:t>
            </a:r>
            <a:r>
              <a:rPr lang="en-US" sz="2000" b="1" dirty="0" smtClean="0">
                <a:solidFill>
                  <a:srgbClr val="FF0000"/>
                </a:solidFill>
                <a:latin typeface="Courier New" panose="02070309020205020404" pitchFamily="49" charset="0"/>
                <a:cs typeface="Courier New" panose="02070309020205020404" pitchFamily="49" charset="0"/>
              </a:rPr>
              <a:t>by 20 February 1817 the Bank was supposed to resume Convertibility </a:t>
            </a:r>
            <a:r>
              <a:rPr lang="en-US" sz="2000" b="1" dirty="0" smtClean="0">
                <a:latin typeface="Courier New" panose="02070309020205020404" pitchFamily="49" charset="0"/>
                <a:cs typeface="Courier New" panose="02070309020205020404" pitchFamily="49" charset="0"/>
              </a:rPr>
              <a:t>– that is a return to specie banking of BUS notes.  This was delayed for political reasons. </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81453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25" y="457200"/>
            <a:ext cx="9144000" cy="6247864"/>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8) The 18 branch </a:t>
            </a:r>
            <a:r>
              <a:rPr lang="en-US" sz="2000" b="1" dirty="0">
                <a:latin typeface="Courier New" panose="02070309020205020404" pitchFamily="49" charset="0"/>
                <a:cs typeface="Courier New" panose="02070309020205020404" pitchFamily="49" charset="0"/>
              </a:rPr>
              <a:t>offices of the BUS in 1817 operated with little oversight from the Philadelphia headquarters, nor from the US Treasury</a:t>
            </a:r>
            <a:r>
              <a:rPr lang="en-US" sz="2000" b="1" dirty="0" smtClean="0">
                <a:latin typeface="Courier New" panose="02070309020205020404" pitchFamily="49" charset="0"/>
                <a:cs typeface="Courier New" panose="02070309020205020404" pitchFamily="49" charset="0"/>
              </a:rPr>
              <a:t>.  Indeed, </a:t>
            </a:r>
            <a:r>
              <a:rPr lang="en-US" sz="2000" b="1" dirty="0" smtClean="0">
                <a:solidFill>
                  <a:srgbClr val="FF0000"/>
                </a:solidFill>
                <a:latin typeface="Courier New" panose="02070309020205020404" pitchFamily="49" charset="0"/>
                <a:cs typeface="Courier New" panose="02070309020205020404" pitchFamily="49" charset="0"/>
              </a:rPr>
              <a:t>they poured gasoline on the fire by flooding the West with BUS issued notes</a:t>
            </a:r>
            <a:r>
              <a:rPr lang="en-US" sz="2000" b="1" dirty="0" smtClean="0">
                <a:latin typeface="Courier New" panose="02070309020205020404" pitchFamily="49" charset="0"/>
                <a:cs typeface="Courier New" panose="02070309020205020404" pitchFamily="49" charset="0"/>
              </a:rPr>
              <a:t>.  This had the effect of draining even more specie from the well run State Banks and some of the BUS branches in the Northeast.  </a:t>
            </a:r>
            <a:r>
              <a:rPr lang="en-US" sz="2000" b="1" dirty="0">
                <a:latin typeface="Courier New" panose="02070309020205020404" pitchFamily="49" charset="0"/>
                <a:cs typeface="Courier New" panose="02070309020205020404" pitchFamily="49" charset="0"/>
              </a:rPr>
              <a:t>By July 1818, </a:t>
            </a:r>
            <a:r>
              <a:rPr lang="en-US" sz="2000" b="1" dirty="0">
                <a:solidFill>
                  <a:srgbClr val="FF0000"/>
                </a:solidFill>
                <a:latin typeface="Courier New" panose="02070309020205020404" pitchFamily="49" charset="0"/>
                <a:cs typeface="Courier New" panose="02070309020205020404" pitchFamily="49" charset="0"/>
              </a:rPr>
              <a:t>the Second Bank of the United States had demand liabilities exceeding $22.4 million, whereas its species fund stood at $2.4 </a:t>
            </a:r>
            <a:r>
              <a:rPr lang="en-US" sz="2000" b="1" dirty="0" smtClean="0">
                <a:solidFill>
                  <a:srgbClr val="FF0000"/>
                </a:solidFill>
                <a:latin typeface="Courier New" panose="02070309020205020404" pitchFamily="49" charset="0"/>
                <a:cs typeface="Courier New" panose="02070309020205020404" pitchFamily="49" charset="0"/>
              </a:rPr>
              <a:t>million</a:t>
            </a:r>
            <a:r>
              <a:rPr lang="en-US" sz="2000" b="1" dirty="0" smtClean="0">
                <a:latin typeface="Courier New" panose="02070309020205020404" pitchFamily="49" charset="0"/>
                <a:cs typeface="Courier New" panose="02070309020205020404" pitchFamily="49" charset="0"/>
              </a:rPr>
              <a:t>.  This was simply unsustainable.</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4705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98" y="914400"/>
            <a:ext cx="9144000" cy="4083169"/>
          </a:xfrm>
          <a:prstGeom prst="rect">
            <a:avLst/>
          </a:prstGeom>
        </p:spPr>
        <p:txBody>
          <a:bodyPr wrap="square">
            <a:spAutoFit/>
          </a:bodyPr>
          <a:lstStyle/>
          <a:p>
            <a:pPr lvl="1" algn="ctr">
              <a:lnSpc>
                <a:spcPct val="200000"/>
              </a:lnSpc>
              <a:spcAft>
                <a:spcPts val="1000"/>
              </a:spcAft>
              <a:tabLst>
                <a:tab pos="1828800" algn="l"/>
              </a:tabLst>
            </a:pPr>
            <a:r>
              <a:rPr lang="en-US" sz="2800" b="1" dirty="0" smtClean="0">
                <a:solidFill>
                  <a:srgbClr val="FF0000"/>
                </a:solidFill>
                <a:latin typeface="Courier New" panose="02070309020205020404" pitchFamily="49" charset="0"/>
                <a:ea typeface="Times New Roman"/>
                <a:cs typeface="Courier New" panose="02070309020205020404" pitchFamily="49" charset="0"/>
              </a:rPr>
              <a:t>Bank Run</a:t>
            </a:r>
          </a:p>
          <a:p>
            <a:pPr lvl="1">
              <a:lnSpc>
                <a:spcPct val="200000"/>
              </a:lnSpc>
              <a:spcAft>
                <a:spcPts val="1000"/>
              </a:spcAft>
              <a:tabLst>
                <a:tab pos="1828800" algn="l"/>
              </a:tabLst>
            </a:pPr>
            <a:r>
              <a:rPr lang="en-US" sz="2000" b="1" dirty="0" smtClean="0">
                <a:latin typeface="Courier New" panose="02070309020205020404" pitchFamily="49" charset="0"/>
                <a:ea typeface="Times New Roman"/>
                <a:cs typeface="Courier New" panose="02070309020205020404" pitchFamily="49" charset="0"/>
              </a:rPr>
              <a:t>With </a:t>
            </a:r>
            <a:r>
              <a:rPr lang="en-US" sz="2000" b="1" i="1" dirty="0" smtClean="0">
                <a:solidFill>
                  <a:srgbClr val="0000FF"/>
                </a:solidFill>
                <a:latin typeface="Courier New" panose="02070309020205020404" pitchFamily="49" charset="0"/>
                <a:ea typeface="Times New Roman"/>
                <a:cs typeface="Courier New" panose="02070309020205020404" pitchFamily="49" charset="0"/>
              </a:rPr>
              <a:t>Fractional Reserve Banking </a:t>
            </a:r>
            <a:r>
              <a:rPr lang="en-US" sz="2000" b="1" dirty="0" smtClean="0">
                <a:latin typeface="Courier New" panose="02070309020205020404" pitchFamily="49" charset="0"/>
                <a:ea typeface="Times New Roman"/>
                <a:cs typeface="Courier New" panose="02070309020205020404" pitchFamily="49" charset="0"/>
              </a:rPr>
              <a:t>in the 18</a:t>
            </a:r>
            <a:r>
              <a:rPr lang="en-US" sz="2000" b="1" baseline="30000" dirty="0" smtClean="0">
                <a:latin typeface="Courier New" panose="02070309020205020404" pitchFamily="49" charset="0"/>
                <a:ea typeface="Times New Roman"/>
                <a:cs typeface="Courier New" panose="02070309020205020404" pitchFamily="49" charset="0"/>
              </a:rPr>
              <a:t>th</a:t>
            </a:r>
            <a:r>
              <a:rPr lang="en-US" sz="2000" b="1" dirty="0" smtClean="0">
                <a:latin typeface="Courier New" panose="02070309020205020404" pitchFamily="49" charset="0"/>
                <a:ea typeface="Times New Roman"/>
                <a:cs typeface="Courier New" panose="02070309020205020404" pitchFamily="49" charset="0"/>
              </a:rPr>
              <a:t> and 19</a:t>
            </a:r>
            <a:r>
              <a:rPr lang="en-US" sz="2000" b="1" baseline="30000" dirty="0" smtClean="0">
                <a:latin typeface="Courier New" panose="02070309020205020404" pitchFamily="49" charset="0"/>
                <a:ea typeface="Times New Roman"/>
                <a:cs typeface="Courier New" panose="02070309020205020404" pitchFamily="49" charset="0"/>
              </a:rPr>
              <a:t>th</a:t>
            </a:r>
            <a:r>
              <a:rPr lang="en-US" sz="2000" b="1" dirty="0" smtClean="0">
                <a:latin typeface="Courier New" panose="02070309020205020404" pitchFamily="49" charset="0"/>
                <a:ea typeface="Times New Roman"/>
                <a:cs typeface="Courier New" panose="02070309020205020404" pitchFamily="49" charset="0"/>
              </a:rPr>
              <a:t> Centuries, if too many depositors showed up and demanded their deposits back in specie, then banks with insufficient reserves and few </a:t>
            </a:r>
            <a:r>
              <a:rPr lang="en-US" sz="2000" b="1" dirty="0" smtClean="0">
                <a:solidFill>
                  <a:srgbClr val="FF00FF"/>
                </a:solidFill>
                <a:latin typeface="Courier New" panose="02070309020205020404" pitchFamily="49" charset="0"/>
                <a:ea typeface="Times New Roman"/>
                <a:cs typeface="Courier New" panose="02070309020205020404" pitchFamily="49" charset="0"/>
              </a:rPr>
              <a:t>liquid assets </a:t>
            </a:r>
            <a:r>
              <a:rPr lang="en-US" sz="2000" b="1" dirty="0" smtClean="0">
                <a:latin typeface="Courier New" panose="02070309020205020404" pitchFamily="49" charset="0"/>
                <a:ea typeface="Times New Roman"/>
                <a:cs typeface="Courier New" panose="02070309020205020404" pitchFamily="49" charset="0"/>
              </a:rPr>
              <a:t>could not pay all their depositors and they collapsed.</a:t>
            </a:r>
            <a:endParaRPr lang="en-US" sz="2000" b="1"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2021974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39"/>
            <a:ext cx="9144000" cy="4401205"/>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9) </a:t>
            </a:r>
            <a:r>
              <a:rPr lang="en-US" sz="2000" b="1" dirty="0" smtClean="0">
                <a:solidFill>
                  <a:srgbClr val="FF00FF"/>
                </a:solidFill>
                <a:latin typeface="Courier New" panose="02070309020205020404" pitchFamily="49" charset="0"/>
                <a:cs typeface="Courier New" panose="02070309020205020404" pitchFamily="49" charset="0"/>
              </a:rPr>
              <a:t>The Dam broke in </a:t>
            </a:r>
            <a:r>
              <a:rPr lang="en-US" sz="2000" b="1" dirty="0">
                <a:solidFill>
                  <a:srgbClr val="FF00FF"/>
                </a:solidFill>
                <a:latin typeface="Courier New" panose="02070309020205020404" pitchFamily="49" charset="0"/>
                <a:cs typeface="Courier New" panose="02070309020205020404" pitchFamily="49" charset="0"/>
              </a:rPr>
              <a:t>August </a:t>
            </a:r>
            <a:r>
              <a:rPr lang="en-US" sz="2000" b="1" dirty="0" smtClean="0">
                <a:solidFill>
                  <a:srgbClr val="FF00FF"/>
                </a:solidFill>
                <a:latin typeface="Courier New" panose="02070309020205020404" pitchFamily="49" charset="0"/>
                <a:cs typeface="Courier New" panose="02070309020205020404" pitchFamily="49" charset="0"/>
              </a:rPr>
              <a:t>1818 when </a:t>
            </a:r>
            <a:r>
              <a:rPr lang="en-US" sz="2000" b="1" dirty="0">
                <a:solidFill>
                  <a:srgbClr val="FF00FF"/>
                </a:solidFill>
                <a:latin typeface="Courier New" panose="02070309020205020404" pitchFamily="49" charset="0"/>
                <a:cs typeface="Courier New" panose="02070309020205020404" pitchFamily="49" charset="0"/>
              </a:rPr>
              <a:t>William Jones ordered BUS branch offices to reject all state-chartered bank notes</a:t>
            </a:r>
            <a:r>
              <a:rPr lang="en-US" sz="2000" b="1" dirty="0">
                <a:latin typeface="Courier New" panose="02070309020205020404" pitchFamily="49" charset="0"/>
                <a:cs typeface="Courier New" panose="02070309020205020404" pitchFamily="49" charset="0"/>
              </a:rPr>
              <a:t>, with the exception of those used as revenue payments to the US </a:t>
            </a:r>
            <a:r>
              <a:rPr lang="en-US" sz="2000" b="1" dirty="0" smtClean="0">
                <a:latin typeface="Courier New" panose="02070309020205020404" pitchFamily="49" charset="0"/>
                <a:cs typeface="Courier New" panose="02070309020205020404" pitchFamily="49" charset="0"/>
              </a:rPr>
              <a:t>Treasury.</a:t>
            </a:r>
            <a:r>
              <a:rPr lang="en-US" sz="2000" b="1" baseline="30000"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In </a:t>
            </a:r>
            <a:r>
              <a:rPr lang="en-US" sz="2000" b="1" dirty="0">
                <a:latin typeface="Courier New" panose="02070309020205020404" pitchFamily="49" charset="0"/>
                <a:cs typeface="Courier New" panose="02070309020205020404" pitchFamily="49" charset="0"/>
              </a:rPr>
              <a:t>October 1818, The US Treasury demanded a transfer of $2 million in species from the BUS to redeem bonds on the Louisiana Purchase</a:t>
            </a:r>
            <a:r>
              <a:rPr lang="en-US" sz="2000" b="1" dirty="0" smtClean="0">
                <a:latin typeface="Courier New" panose="02070309020205020404" pitchFamily="49" charset="0"/>
                <a:cs typeface="Courier New" panose="02070309020205020404" pitchFamily="49" charset="0"/>
              </a:rPr>
              <a:t>.</a:t>
            </a:r>
            <a:endParaRPr lang="en-US" sz="2000" b="1" baseline="30000" dirty="0">
              <a:latin typeface="Courier New" panose="02070309020205020404" pitchFamily="49" charset="0"/>
              <a:cs typeface="Courier New" panose="02070309020205020404" pitchFamily="49" charset="0"/>
            </a:endParaRPr>
          </a:p>
          <a:p>
            <a:pPr>
              <a:lnSpc>
                <a:spcPct val="200000"/>
              </a:lnSpc>
            </a:pP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28952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65" y="76200"/>
            <a:ext cx="8314944" cy="6705599"/>
          </a:xfrm>
          <a:prstGeom prst="rect">
            <a:avLst/>
          </a:prstGeom>
        </p:spPr>
      </p:pic>
    </p:spTree>
    <p:extLst>
      <p:ext uri="{BB962C8B-B14F-4D97-AF65-F5344CB8AC3E}">
        <p14:creationId xmlns:p14="http://schemas.microsoft.com/office/powerpoint/2010/main" val="3199232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99"/>
            <a:ext cx="9144000" cy="6247864"/>
          </a:xfrm>
          <a:prstGeom prst="rect">
            <a:avLst/>
          </a:prstGeom>
        </p:spPr>
        <p:txBody>
          <a:bodyPr wrap="square">
            <a:spAutoFit/>
          </a:bodyPr>
          <a:lstStyle/>
          <a:p>
            <a:pPr lvl="0">
              <a:lnSpc>
                <a:spcPct val="200000"/>
              </a:lnSpc>
            </a:pPr>
            <a:r>
              <a:rPr lang="en-US" sz="2000" b="1" dirty="0">
                <a:solidFill>
                  <a:prstClr val="black"/>
                </a:solidFill>
                <a:latin typeface="Courier New" panose="02070309020205020404" pitchFamily="49" charset="0"/>
                <a:cs typeface="Courier New" panose="02070309020205020404" pitchFamily="49" charset="0"/>
              </a:rPr>
              <a:t>10) State banks in the West and South, unable to provide the required specie, </a:t>
            </a:r>
            <a:r>
              <a:rPr lang="en-US" sz="2000" b="1" dirty="0">
                <a:solidFill>
                  <a:srgbClr val="0000FF"/>
                </a:solidFill>
                <a:latin typeface="Courier New" panose="02070309020205020404" pitchFamily="49" charset="0"/>
                <a:cs typeface="Courier New" panose="02070309020205020404" pitchFamily="49" charset="0"/>
              </a:rPr>
              <a:t>began to call in their loans on the heavily mortgaged lands they had financed</a:t>
            </a:r>
            <a:r>
              <a:rPr lang="en-US" sz="2000" b="1" dirty="0">
                <a:solidFill>
                  <a:prstClr val="black"/>
                </a:solidFill>
                <a:latin typeface="Courier New" panose="02070309020205020404" pitchFamily="49" charset="0"/>
                <a:cs typeface="Courier New" panose="02070309020205020404" pitchFamily="49" charset="0"/>
              </a:rPr>
              <a:t>. Cash poor farmers and speculators found their land values dropping 50% to 75%. </a:t>
            </a:r>
            <a:r>
              <a:rPr lang="en-US" sz="2000" b="1" dirty="0">
                <a:solidFill>
                  <a:srgbClr val="FF00FF"/>
                </a:solidFill>
                <a:latin typeface="Courier New" panose="02070309020205020404" pitchFamily="49" charset="0"/>
                <a:cs typeface="Courier New" panose="02070309020205020404" pitchFamily="49" charset="0"/>
              </a:rPr>
              <a:t>Banks began foreclosing on the properties and transferring them to their creditor: the Second Bank of the United States</a:t>
            </a:r>
            <a:r>
              <a:rPr lang="en-US" sz="2000" b="1" dirty="0">
                <a:solidFill>
                  <a:prstClr val="black"/>
                </a:solidFill>
                <a:latin typeface="Courier New" panose="02070309020205020404" pitchFamily="49" charset="0"/>
                <a:cs typeface="Courier New" panose="02070309020205020404" pitchFamily="49" charset="0"/>
              </a:rPr>
              <a:t>.</a:t>
            </a:r>
            <a:r>
              <a:rPr lang="en-US" sz="2000" b="1" baseline="30000" dirty="0">
                <a:solidFill>
                  <a:prstClr val="black"/>
                </a:solidFill>
                <a:latin typeface="Courier New" panose="02070309020205020404" pitchFamily="49" charset="0"/>
                <a:cs typeface="Courier New" panose="02070309020205020404" pitchFamily="49" charset="0"/>
              </a:rPr>
              <a:t> </a:t>
            </a:r>
            <a:r>
              <a:rPr lang="en-US" sz="2000" b="1" dirty="0" smtClean="0">
                <a:solidFill>
                  <a:prstClr val="black"/>
                </a:solidFill>
                <a:latin typeface="Courier New" panose="02070309020205020404" pitchFamily="49" charset="0"/>
                <a:cs typeface="Courier New" panose="02070309020205020404" pitchFamily="49" charset="0"/>
              </a:rPr>
              <a:t>Adding to the problem was the fall in the price of Cotton on the London exchanges. The combination of these events produced the Panic of 1819 and plunged the USA into a Depression.</a:t>
            </a:r>
            <a:endParaRPr lang="en-US" sz="20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00402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247864"/>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11) </a:t>
            </a:r>
            <a:r>
              <a:rPr lang="en-US" sz="2000" b="1" dirty="0" smtClean="0">
                <a:solidFill>
                  <a:srgbClr val="FF00FF"/>
                </a:solidFill>
                <a:latin typeface="Courier New" panose="02070309020205020404" pitchFamily="49" charset="0"/>
                <a:cs typeface="Courier New" panose="02070309020205020404" pitchFamily="49" charset="0"/>
              </a:rPr>
              <a:t>In </a:t>
            </a:r>
            <a:r>
              <a:rPr lang="en-US" sz="2000" b="1" dirty="0">
                <a:solidFill>
                  <a:srgbClr val="FF00FF"/>
                </a:solidFill>
                <a:latin typeface="Courier New" panose="02070309020205020404" pitchFamily="49" charset="0"/>
                <a:cs typeface="Courier New" panose="02070309020205020404" pitchFamily="49" charset="0"/>
              </a:rPr>
              <a:t>1819 </a:t>
            </a:r>
            <a:r>
              <a:rPr lang="en-US" sz="2000" b="1" dirty="0" smtClean="0">
                <a:solidFill>
                  <a:srgbClr val="FF00FF"/>
                </a:solidFill>
                <a:latin typeface="Courier New" panose="02070309020205020404" pitchFamily="49" charset="0"/>
                <a:cs typeface="Courier New" panose="02070309020205020404" pitchFamily="49" charset="0"/>
              </a:rPr>
              <a:t>Langdon Cheves </a:t>
            </a:r>
            <a:r>
              <a:rPr lang="en-US" sz="2000" b="1" dirty="0">
                <a:solidFill>
                  <a:srgbClr val="FF00FF"/>
                </a:solidFill>
                <a:latin typeface="Courier New" panose="02070309020205020404" pitchFamily="49" charset="0"/>
                <a:cs typeface="Courier New" panose="02070309020205020404" pitchFamily="49" charset="0"/>
              </a:rPr>
              <a:t>was elected President of </a:t>
            </a:r>
            <a:r>
              <a:rPr lang="en-US" sz="2000" b="1" dirty="0" smtClean="0">
                <a:solidFill>
                  <a:srgbClr val="FF00FF"/>
                </a:solidFill>
                <a:latin typeface="Courier New" panose="02070309020205020404" pitchFamily="49" charset="0"/>
                <a:cs typeface="Courier New" panose="02070309020205020404" pitchFamily="49" charset="0"/>
              </a:rPr>
              <a:t>the BUS</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and during the next three years succeeded in restoring its </a:t>
            </a:r>
            <a:r>
              <a:rPr lang="en-US" sz="2000" b="1" dirty="0" smtClean="0">
                <a:latin typeface="Courier New" panose="02070309020205020404" pitchFamily="49" charset="0"/>
                <a:cs typeface="Courier New" panose="02070309020205020404" pitchFamily="49" charset="0"/>
              </a:rPr>
              <a:t>credit through a </a:t>
            </a:r>
            <a:r>
              <a:rPr lang="en-US" sz="2000" b="1" dirty="0" smtClean="0">
                <a:solidFill>
                  <a:srgbClr val="FF0000"/>
                </a:solidFill>
                <a:latin typeface="Courier New" panose="02070309020205020404" pitchFamily="49" charset="0"/>
                <a:cs typeface="Courier New" panose="02070309020205020404" pitchFamily="49" charset="0"/>
              </a:rPr>
              <a:t>rigorous tight </a:t>
            </a:r>
            <a:r>
              <a:rPr lang="en-US" sz="2000" b="1" dirty="0">
                <a:solidFill>
                  <a:srgbClr val="FF0000"/>
                </a:solidFill>
                <a:latin typeface="Courier New" panose="02070309020205020404" pitchFamily="49" charset="0"/>
                <a:cs typeface="Courier New" panose="02070309020205020404" pitchFamily="49" charset="0"/>
              </a:rPr>
              <a:t>money </a:t>
            </a:r>
            <a:r>
              <a:rPr lang="en-US" sz="2000" b="1" dirty="0" smtClean="0">
                <a:solidFill>
                  <a:srgbClr val="FF0000"/>
                </a:solidFill>
                <a:latin typeface="Courier New" panose="02070309020205020404" pitchFamily="49" charset="0"/>
                <a:cs typeface="Courier New" panose="02070309020205020404" pitchFamily="49" charset="0"/>
              </a:rPr>
              <a:t>policy.  The problem is that it deepened the Depression. </a:t>
            </a:r>
            <a:r>
              <a:rPr lang="en-US" sz="2000" b="1" dirty="0">
                <a:latin typeface="Courier New" panose="02070309020205020404" pitchFamily="49" charset="0"/>
                <a:cs typeface="Courier New" panose="02070309020205020404" pitchFamily="49" charset="0"/>
              </a:rPr>
              <a:t>Through public land debt relief legislation, Cheves managed to reduce the Bank’s land debt by $6 million within a year of assuming his position as BUS President.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By 1821 specie reserves had risen to </a:t>
            </a:r>
            <a:r>
              <a:rPr lang="en-US" sz="2000" b="1" dirty="0">
                <a:solidFill>
                  <a:srgbClr val="0000FF"/>
                </a:solidFill>
                <a:latin typeface="Courier New" panose="02070309020205020404" pitchFamily="49" charset="0"/>
                <a:cs typeface="Courier New" panose="02070309020205020404" pitchFamily="49" charset="0"/>
              </a:rPr>
              <a:t>$8 million by </a:t>
            </a:r>
            <a:r>
              <a:rPr lang="en-US" sz="2000" b="1" dirty="0" smtClean="0">
                <a:solidFill>
                  <a:srgbClr val="0000FF"/>
                </a:solidFill>
                <a:latin typeface="Courier New" panose="02070309020205020404" pitchFamily="49" charset="0"/>
                <a:cs typeface="Courier New" panose="02070309020205020404" pitchFamily="49" charset="0"/>
              </a:rPr>
              <a:t>1821 and </a:t>
            </a:r>
            <a:r>
              <a:rPr lang="en-US" sz="2000" b="1" dirty="0">
                <a:solidFill>
                  <a:srgbClr val="0000FF"/>
                </a:solidFill>
                <a:latin typeface="Courier New" panose="02070309020205020404" pitchFamily="49" charset="0"/>
                <a:cs typeface="Courier New" panose="02070309020205020404" pitchFamily="49" charset="0"/>
              </a:rPr>
              <a:t>bank notes in circulation were reduced by about $23 million within a span of four years from 1816 – 1820.</a:t>
            </a:r>
          </a:p>
        </p:txBody>
      </p:sp>
    </p:spTree>
    <p:extLst>
      <p:ext uri="{BB962C8B-B14F-4D97-AF65-F5344CB8AC3E}">
        <p14:creationId xmlns:p14="http://schemas.microsoft.com/office/powerpoint/2010/main" val="4144390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FF0000"/>
                </a:solidFill>
                <a:latin typeface="Courier New" panose="02070309020205020404" pitchFamily="49" charset="0"/>
                <a:cs typeface="Courier New" panose="02070309020205020404" pitchFamily="49" charset="0"/>
              </a:rPr>
              <a:t>Langdon </a:t>
            </a:r>
            <a:r>
              <a:rPr lang="en-US" sz="2800" b="1" dirty="0" smtClean="0">
                <a:solidFill>
                  <a:srgbClr val="FF0000"/>
                </a:solidFill>
                <a:latin typeface="Courier New" panose="02070309020205020404" pitchFamily="49" charset="0"/>
                <a:cs typeface="Courier New" panose="02070309020205020404" pitchFamily="49" charset="0"/>
              </a:rPr>
              <a:t>Cheves: President </a:t>
            </a:r>
            <a:r>
              <a:rPr lang="en-US" sz="2800" b="1" dirty="0">
                <a:solidFill>
                  <a:srgbClr val="FF0000"/>
                </a:solidFill>
                <a:latin typeface="Courier New" panose="02070309020205020404" pitchFamily="49" charset="0"/>
                <a:cs typeface="Courier New" panose="02070309020205020404" pitchFamily="49" charset="0"/>
              </a:rPr>
              <a:t>of the Second Bank of the United States from </a:t>
            </a:r>
            <a:r>
              <a:rPr lang="en-US" sz="2800" b="1" dirty="0" smtClean="0">
                <a:solidFill>
                  <a:srgbClr val="FF0000"/>
                </a:solidFill>
                <a:latin typeface="Courier New" panose="02070309020205020404" pitchFamily="49" charset="0"/>
                <a:cs typeface="Courier New" panose="02070309020205020404" pitchFamily="49" charset="0"/>
              </a:rPr>
              <a:t>1819-1822</a:t>
            </a:r>
            <a:endParaRPr lang="en-US" sz="3200" dirty="0">
              <a:latin typeface="Courier New" panose="02070309020205020404" pitchFamily="49" charset="0"/>
              <a:cs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968500"/>
            <a:ext cx="3429000" cy="3943350"/>
          </a:xfrm>
          <a:prstGeom prst="rect">
            <a:avLst/>
          </a:prstGeom>
        </p:spPr>
      </p:pic>
    </p:spTree>
    <p:extLst>
      <p:ext uri="{BB962C8B-B14F-4D97-AF65-F5344CB8AC3E}">
        <p14:creationId xmlns:p14="http://schemas.microsoft.com/office/powerpoint/2010/main" val="1643556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4" y="152401"/>
            <a:ext cx="9144905" cy="6553200"/>
          </a:xfrm>
          <a:prstGeom prst="rect">
            <a:avLst/>
          </a:prstGeom>
        </p:spPr>
      </p:pic>
    </p:spTree>
    <p:extLst>
      <p:ext uri="{BB962C8B-B14F-4D97-AF65-F5344CB8AC3E}">
        <p14:creationId xmlns:p14="http://schemas.microsoft.com/office/powerpoint/2010/main" val="2836976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30626"/>
            <a:ext cx="9144000" cy="581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19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331" y="0"/>
            <a:ext cx="69665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08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26" y="371128"/>
            <a:ext cx="7420162" cy="602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08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05" y="914400"/>
            <a:ext cx="9144000" cy="3170099"/>
          </a:xfrm>
          <a:prstGeom prst="rect">
            <a:avLst/>
          </a:prstGeom>
        </p:spPr>
        <p:txBody>
          <a:bodyPr wrap="square">
            <a:spAutoFit/>
          </a:bodyPr>
          <a:lstStyle/>
          <a:p>
            <a:pPr marL="0" lvl="1" algn="ctr">
              <a:lnSpc>
                <a:spcPct val="200000"/>
              </a:lnSpc>
            </a:pPr>
            <a:r>
              <a:rPr lang="en-US" sz="2800" b="1" dirty="0">
                <a:solidFill>
                  <a:srgbClr val="FF0000"/>
                </a:solidFill>
                <a:latin typeface="Courier New" panose="02070309020205020404" pitchFamily="49" charset="0"/>
                <a:ea typeface="Times New Roman"/>
                <a:cs typeface="Courier New" panose="02070309020205020404" pitchFamily="49" charset="0"/>
              </a:rPr>
              <a:t>Banking </a:t>
            </a:r>
            <a:r>
              <a:rPr lang="en-US" sz="2800" b="1" dirty="0" smtClean="0">
                <a:solidFill>
                  <a:srgbClr val="FF0000"/>
                </a:solidFill>
                <a:latin typeface="Courier New" panose="02070309020205020404" pitchFamily="49" charset="0"/>
                <a:ea typeface="Times New Roman"/>
                <a:cs typeface="Courier New" panose="02070309020205020404" pitchFamily="49" charset="0"/>
              </a:rPr>
              <a:t>panic</a:t>
            </a:r>
          </a:p>
          <a:p>
            <a:pPr marL="0" lvl="1">
              <a:lnSpc>
                <a:spcPct val="200000"/>
              </a:lnSpc>
            </a:pPr>
            <a:r>
              <a:rPr lang="en-US" sz="2400" b="1" dirty="0" smtClean="0">
                <a:latin typeface="Courier New" panose="02070309020205020404" pitchFamily="49" charset="0"/>
                <a:cs typeface="Courier New" panose="02070309020205020404" pitchFamily="49" charset="0"/>
              </a:rPr>
              <a:t>A </a:t>
            </a:r>
            <a:r>
              <a:rPr lang="en-US" sz="2400" b="1" i="1" dirty="0">
                <a:solidFill>
                  <a:srgbClr val="FF00FF"/>
                </a:solidFill>
                <a:latin typeface="Courier New" panose="02070309020205020404" pitchFamily="49" charset="0"/>
                <a:cs typeface="Courier New" panose="02070309020205020404" pitchFamily="49" charset="0"/>
              </a:rPr>
              <a:t>banking panic</a:t>
            </a:r>
            <a:r>
              <a:rPr lang="en-US" sz="2400" b="1" dirty="0">
                <a:solidFill>
                  <a:srgbClr val="FF00FF"/>
                </a:solidFill>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is </a:t>
            </a:r>
            <a:r>
              <a:rPr lang="en-US" sz="2400" b="1" dirty="0">
                <a:latin typeface="Courier New" panose="02070309020205020404" pitchFamily="49" charset="0"/>
                <a:cs typeface="Courier New" panose="02070309020205020404" pitchFamily="49" charset="0"/>
              </a:rPr>
              <a:t>a financial crisis that occurs when many banks suffer runs at the same time, as </a:t>
            </a:r>
            <a:r>
              <a:rPr lang="en-US" sz="2400" b="1" i="1" dirty="0">
                <a:solidFill>
                  <a:srgbClr val="FF00FF"/>
                </a:solidFill>
                <a:latin typeface="Courier New" panose="02070309020205020404" pitchFamily="49" charset="0"/>
                <a:cs typeface="Courier New" panose="02070309020205020404" pitchFamily="49" charset="0"/>
              </a:rPr>
              <a:t>a cascading </a:t>
            </a:r>
            <a:r>
              <a:rPr lang="en-US" sz="2400" b="1" i="1" dirty="0" smtClean="0">
                <a:solidFill>
                  <a:srgbClr val="FF00FF"/>
                </a:solidFill>
                <a:latin typeface="Courier New" panose="02070309020205020404" pitchFamily="49" charset="0"/>
                <a:cs typeface="Courier New" panose="02070309020205020404" pitchFamily="49" charset="0"/>
              </a:rPr>
              <a:t>failure </a:t>
            </a:r>
            <a:r>
              <a:rPr lang="en-US" sz="2400" b="1" dirty="0" smtClean="0">
                <a:solidFill>
                  <a:srgbClr val="0000FF"/>
                </a:solidFill>
                <a:latin typeface="Courier New" panose="02070309020205020404" pitchFamily="49" charset="0"/>
                <a:cs typeface="Courier New" panose="02070309020205020404" pitchFamily="49" charset="0"/>
              </a:rPr>
              <a:t>(USA 1933)</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136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1" cy="6432530"/>
          </a:xfrm>
          <a:prstGeom prst="rect">
            <a:avLst/>
          </a:prstGeom>
        </p:spPr>
        <p:txBody>
          <a:bodyPr wrap="square">
            <a:spAutoFit/>
          </a:bodyPr>
          <a:lstStyle/>
          <a:p>
            <a:pPr lvl="0" algn="ctr">
              <a:lnSpc>
                <a:spcPct val="200000"/>
              </a:lnSpc>
            </a:pPr>
            <a:r>
              <a:rPr lang="en-US" sz="2800" b="1" dirty="0">
                <a:solidFill>
                  <a:srgbClr val="FF0000"/>
                </a:solidFill>
                <a:latin typeface="Courier New" panose="02070309020205020404" pitchFamily="49" charset="0"/>
                <a:cs typeface="Courier New" panose="02070309020205020404" pitchFamily="49" charset="0"/>
              </a:rPr>
              <a:t>Speculative Bubbles </a:t>
            </a:r>
            <a:endParaRPr lang="en-US" sz="2800" b="1" dirty="0" smtClean="0">
              <a:solidFill>
                <a:srgbClr val="FF0000"/>
              </a:solidFill>
              <a:latin typeface="Courier New" panose="02070309020205020404" pitchFamily="49" charset="0"/>
              <a:cs typeface="Courier New" panose="02070309020205020404" pitchFamily="49" charset="0"/>
            </a:endParaRPr>
          </a:p>
          <a:p>
            <a:pPr lvl="0">
              <a:lnSpc>
                <a:spcPct val="200000"/>
              </a:lnSpc>
            </a:pPr>
            <a:r>
              <a:rPr lang="en-US" sz="2000" b="1" dirty="0">
                <a:latin typeface="Courier New" panose="02070309020205020404" pitchFamily="49" charset="0"/>
                <a:cs typeface="Courier New" panose="02070309020205020404" pitchFamily="49" charset="0"/>
              </a:rPr>
              <a:t>A speculative bubble exists in the event of large, </a:t>
            </a:r>
            <a:endParaRPr lang="en-US" sz="2000" b="1" dirty="0" smtClean="0">
              <a:latin typeface="Courier New" panose="02070309020205020404" pitchFamily="49" charset="0"/>
              <a:cs typeface="Courier New" panose="02070309020205020404" pitchFamily="49" charset="0"/>
            </a:endParaRPr>
          </a:p>
          <a:p>
            <a:pPr lvl="0">
              <a:lnSpc>
                <a:spcPct val="200000"/>
              </a:lnSpc>
            </a:pPr>
            <a:r>
              <a:rPr lang="en-US" sz="2000" b="1" dirty="0" smtClean="0">
                <a:latin typeface="Courier New" panose="02070309020205020404" pitchFamily="49" charset="0"/>
                <a:cs typeface="Courier New" panose="02070309020205020404" pitchFamily="49" charset="0"/>
              </a:rPr>
              <a:t>sustained </a:t>
            </a:r>
            <a:r>
              <a:rPr lang="en-US" sz="2000" b="1" dirty="0">
                <a:latin typeface="Courier New" panose="02070309020205020404" pitchFamily="49" charset="0"/>
                <a:cs typeface="Courier New" panose="02070309020205020404" pitchFamily="49" charset="0"/>
              </a:rPr>
              <a:t>overpricing of </a:t>
            </a:r>
            <a:r>
              <a:rPr lang="en-US" sz="2000" b="1" dirty="0" smtClean="0">
                <a:latin typeface="Courier New" panose="02070309020205020404" pitchFamily="49" charset="0"/>
                <a:cs typeface="Courier New" panose="02070309020205020404" pitchFamily="49" charset="0"/>
              </a:rPr>
              <a:t>some </a:t>
            </a:r>
            <a:r>
              <a:rPr lang="en-US" sz="2000" b="1" dirty="0">
                <a:latin typeface="Courier New" panose="02070309020205020404" pitchFamily="49" charset="0"/>
                <a:cs typeface="Courier New" panose="02070309020205020404" pitchFamily="49" charset="0"/>
              </a:rPr>
              <a:t>class of </a:t>
            </a:r>
            <a:r>
              <a:rPr lang="en-US" sz="2000" b="1" dirty="0" smtClean="0">
                <a:latin typeface="Courier New" panose="02070309020205020404" pitchFamily="49" charset="0"/>
                <a:cs typeface="Courier New" panose="02070309020205020404" pitchFamily="49" charset="0"/>
              </a:rPr>
              <a:t>assets.</a:t>
            </a:r>
            <a:r>
              <a:rPr lang="en-US" sz="2000" b="1" baseline="30000"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One </a:t>
            </a:r>
          </a:p>
          <a:p>
            <a:pPr lvl="0">
              <a:lnSpc>
                <a:spcPct val="200000"/>
              </a:lnSpc>
            </a:pPr>
            <a:r>
              <a:rPr lang="en-US" sz="2000" b="1" dirty="0" smtClean="0">
                <a:latin typeface="Courier New" panose="02070309020205020404" pitchFamily="49" charset="0"/>
                <a:cs typeface="Courier New" panose="02070309020205020404" pitchFamily="49" charset="0"/>
              </a:rPr>
              <a:t>factor </a:t>
            </a:r>
            <a:r>
              <a:rPr lang="en-US" sz="2000" b="1" dirty="0">
                <a:latin typeface="Courier New" panose="02070309020205020404" pitchFamily="49" charset="0"/>
                <a:cs typeface="Courier New" panose="02070309020205020404" pitchFamily="49" charset="0"/>
              </a:rPr>
              <a:t>that frequently </a:t>
            </a:r>
            <a:r>
              <a:rPr lang="en-US" sz="2000" b="1" dirty="0" smtClean="0">
                <a:latin typeface="Courier New" panose="02070309020205020404" pitchFamily="49" charset="0"/>
                <a:cs typeface="Courier New" panose="02070309020205020404" pitchFamily="49" charset="0"/>
              </a:rPr>
              <a:t>contributes </a:t>
            </a:r>
            <a:r>
              <a:rPr lang="en-US" sz="2000" b="1" dirty="0">
                <a:latin typeface="Courier New" panose="02070309020205020404" pitchFamily="49" charset="0"/>
                <a:cs typeface="Courier New" panose="02070309020205020404" pitchFamily="49" charset="0"/>
              </a:rPr>
              <a:t>to a bubble is </a:t>
            </a:r>
            <a:endParaRPr lang="en-US" sz="2000" b="1" dirty="0" smtClean="0">
              <a:latin typeface="Courier New" panose="02070309020205020404" pitchFamily="49" charset="0"/>
              <a:cs typeface="Courier New" panose="02070309020205020404" pitchFamily="49" charset="0"/>
            </a:endParaRPr>
          </a:p>
          <a:p>
            <a:pPr lvl="0">
              <a:lnSpc>
                <a:spcPct val="200000"/>
              </a:lnSpc>
            </a:pPr>
            <a:r>
              <a:rPr lang="en-US" sz="2000" b="1" dirty="0" smtClean="0">
                <a:solidFill>
                  <a:srgbClr val="FF00FF"/>
                </a:solidFill>
                <a:latin typeface="Courier New" panose="02070309020205020404" pitchFamily="49" charset="0"/>
                <a:cs typeface="Courier New" panose="02070309020205020404" pitchFamily="49" charset="0"/>
              </a:rPr>
              <a:t>the </a:t>
            </a:r>
            <a:r>
              <a:rPr lang="en-US" sz="2000" b="1" dirty="0">
                <a:solidFill>
                  <a:srgbClr val="FF00FF"/>
                </a:solidFill>
                <a:latin typeface="Courier New" panose="02070309020205020404" pitchFamily="49" charset="0"/>
                <a:cs typeface="Courier New" panose="02070309020205020404" pitchFamily="49" charset="0"/>
              </a:rPr>
              <a:t>presence of buyers </a:t>
            </a:r>
            <a:r>
              <a:rPr lang="en-US" sz="2000" b="1" dirty="0" smtClean="0">
                <a:solidFill>
                  <a:srgbClr val="FF00FF"/>
                </a:solidFill>
                <a:latin typeface="Courier New" panose="02070309020205020404" pitchFamily="49" charset="0"/>
                <a:cs typeface="Courier New" panose="02070309020205020404" pitchFamily="49" charset="0"/>
              </a:rPr>
              <a:t>who </a:t>
            </a:r>
            <a:r>
              <a:rPr lang="en-US" sz="2000" b="1" dirty="0">
                <a:solidFill>
                  <a:srgbClr val="FF00FF"/>
                </a:solidFill>
                <a:latin typeface="Courier New" panose="02070309020205020404" pitchFamily="49" charset="0"/>
                <a:cs typeface="Courier New" panose="02070309020205020404" pitchFamily="49" charset="0"/>
              </a:rPr>
              <a:t>purchase </a:t>
            </a:r>
            <a:r>
              <a:rPr lang="en-US" sz="2000" b="1" dirty="0" smtClean="0">
                <a:solidFill>
                  <a:srgbClr val="FF00FF"/>
                </a:solidFill>
                <a:latin typeface="Courier New" panose="02070309020205020404" pitchFamily="49" charset="0"/>
                <a:cs typeface="Courier New" panose="02070309020205020404" pitchFamily="49" charset="0"/>
              </a:rPr>
              <a:t>an </a:t>
            </a:r>
            <a:r>
              <a:rPr lang="en-US" sz="2000" b="1" dirty="0">
                <a:solidFill>
                  <a:srgbClr val="FF00FF"/>
                </a:solidFill>
                <a:latin typeface="Courier New" panose="02070309020205020404" pitchFamily="49" charset="0"/>
                <a:cs typeface="Courier New" panose="02070309020205020404" pitchFamily="49" charset="0"/>
              </a:rPr>
              <a:t>asset based </a:t>
            </a:r>
            <a:endParaRPr lang="en-US" sz="2000" b="1" dirty="0" smtClean="0">
              <a:solidFill>
                <a:srgbClr val="FF00FF"/>
              </a:solidFill>
              <a:latin typeface="Courier New" panose="02070309020205020404" pitchFamily="49" charset="0"/>
              <a:cs typeface="Courier New" panose="02070309020205020404" pitchFamily="49" charset="0"/>
            </a:endParaRPr>
          </a:p>
          <a:p>
            <a:pPr lvl="0">
              <a:lnSpc>
                <a:spcPct val="200000"/>
              </a:lnSpc>
            </a:pPr>
            <a:r>
              <a:rPr lang="en-US" sz="2000" b="1" dirty="0" smtClean="0">
                <a:solidFill>
                  <a:srgbClr val="FF00FF"/>
                </a:solidFill>
                <a:latin typeface="Courier New" panose="02070309020205020404" pitchFamily="49" charset="0"/>
                <a:cs typeface="Courier New" panose="02070309020205020404" pitchFamily="49" charset="0"/>
              </a:rPr>
              <a:t>solely </a:t>
            </a:r>
            <a:r>
              <a:rPr lang="en-US" sz="2000" b="1" dirty="0">
                <a:solidFill>
                  <a:srgbClr val="FF00FF"/>
                </a:solidFill>
                <a:latin typeface="Courier New" panose="02070309020205020404" pitchFamily="49" charset="0"/>
                <a:cs typeface="Courier New" panose="02070309020205020404" pitchFamily="49" charset="0"/>
              </a:rPr>
              <a:t>on the expectation that </a:t>
            </a:r>
            <a:r>
              <a:rPr lang="en-US" sz="2000" b="1" dirty="0" smtClean="0">
                <a:solidFill>
                  <a:srgbClr val="FF00FF"/>
                </a:solidFill>
                <a:latin typeface="Courier New" panose="02070309020205020404" pitchFamily="49" charset="0"/>
                <a:cs typeface="Courier New" panose="02070309020205020404" pitchFamily="49" charset="0"/>
              </a:rPr>
              <a:t>they </a:t>
            </a:r>
            <a:r>
              <a:rPr lang="en-US" sz="2000" b="1" dirty="0">
                <a:solidFill>
                  <a:srgbClr val="FF00FF"/>
                </a:solidFill>
                <a:latin typeface="Courier New" panose="02070309020205020404" pitchFamily="49" charset="0"/>
                <a:cs typeface="Courier New" panose="02070309020205020404" pitchFamily="49" charset="0"/>
              </a:rPr>
              <a:t>can later resell it </a:t>
            </a:r>
            <a:endParaRPr lang="en-US" sz="2000" b="1" dirty="0" smtClean="0">
              <a:solidFill>
                <a:srgbClr val="FF00FF"/>
              </a:solidFill>
              <a:latin typeface="Courier New" panose="02070309020205020404" pitchFamily="49" charset="0"/>
              <a:cs typeface="Courier New" panose="02070309020205020404" pitchFamily="49" charset="0"/>
            </a:endParaRPr>
          </a:p>
          <a:p>
            <a:pPr lvl="0">
              <a:lnSpc>
                <a:spcPct val="200000"/>
              </a:lnSpc>
            </a:pPr>
            <a:r>
              <a:rPr lang="en-US" sz="2000" b="1" dirty="0" smtClean="0">
                <a:solidFill>
                  <a:srgbClr val="FF00FF"/>
                </a:solidFill>
                <a:latin typeface="Courier New" panose="02070309020205020404" pitchFamily="49" charset="0"/>
                <a:cs typeface="Courier New" panose="02070309020205020404" pitchFamily="49" charset="0"/>
              </a:rPr>
              <a:t>at </a:t>
            </a:r>
            <a:r>
              <a:rPr lang="en-US" sz="2000" b="1" dirty="0">
                <a:solidFill>
                  <a:srgbClr val="FF00FF"/>
                </a:solidFill>
                <a:latin typeface="Courier New" panose="02070309020205020404" pitchFamily="49" charset="0"/>
                <a:cs typeface="Courier New" panose="02070309020205020404" pitchFamily="49" charset="0"/>
              </a:rPr>
              <a:t>a higher price</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rather </a:t>
            </a:r>
            <a:r>
              <a:rPr lang="en-US" sz="2000" b="1" dirty="0">
                <a:latin typeface="Courier New" panose="02070309020205020404" pitchFamily="49" charset="0"/>
                <a:cs typeface="Courier New" panose="02070309020205020404" pitchFamily="49" charset="0"/>
              </a:rPr>
              <a:t>than calculating </a:t>
            </a:r>
            <a:r>
              <a:rPr lang="en-US" sz="2000" b="1" dirty="0" smtClean="0">
                <a:latin typeface="Courier New" panose="02070309020205020404" pitchFamily="49" charset="0"/>
                <a:cs typeface="Courier New" panose="02070309020205020404" pitchFamily="49" charset="0"/>
              </a:rPr>
              <a:t>its </a:t>
            </a:r>
            <a:r>
              <a:rPr lang="en-US" sz="2000" b="1" i="1" dirty="0" smtClean="0">
                <a:solidFill>
                  <a:srgbClr val="0000FF"/>
                </a:solidFill>
                <a:latin typeface="Courier New" panose="02070309020205020404" pitchFamily="49" charset="0"/>
                <a:cs typeface="Courier New" panose="02070309020205020404" pitchFamily="49" charset="0"/>
              </a:rPr>
              <a:t>Expected Value </a:t>
            </a:r>
            <a:r>
              <a:rPr lang="en-US" sz="2000" b="1" dirty="0" smtClean="0">
                <a:solidFill>
                  <a:srgbClr val="0000FF"/>
                </a:solidFill>
                <a:latin typeface="Courier New" panose="02070309020205020404" pitchFamily="49" charset="0"/>
                <a:cs typeface="Courier New" panose="02070309020205020404" pitchFamily="49" charset="0"/>
              </a:rPr>
              <a:t>(the income </a:t>
            </a:r>
            <a:r>
              <a:rPr lang="en-US" sz="2000" b="1" dirty="0">
                <a:solidFill>
                  <a:srgbClr val="0000FF"/>
                </a:solidFill>
                <a:latin typeface="Courier New" panose="02070309020205020404" pitchFamily="49" charset="0"/>
                <a:cs typeface="Courier New" panose="02070309020205020404" pitchFamily="49" charset="0"/>
              </a:rPr>
              <a:t>it will generate in the </a:t>
            </a:r>
            <a:r>
              <a:rPr lang="en-US" sz="2000" b="1" dirty="0" smtClean="0">
                <a:solidFill>
                  <a:srgbClr val="0000FF"/>
                </a:solidFill>
                <a:latin typeface="Courier New" panose="02070309020205020404" pitchFamily="49" charset="0"/>
                <a:cs typeface="Courier New" panose="02070309020205020404" pitchFamily="49" charset="0"/>
              </a:rPr>
              <a:t>future) </a:t>
            </a:r>
            <a:r>
              <a:rPr lang="en-US" sz="2000" b="1" dirty="0" smtClean="0">
                <a:solidFill>
                  <a:srgbClr val="FF0000"/>
                </a:solidFill>
                <a:latin typeface="Courier New" panose="02070309020205020404" pitchFamily="49" charset="0"/>
                <a:cs typeface="Courier New" panose="02070309020205020404" pitchFamily="49" charset="0"/>
              </a:rPr>
              <a:t>(USA Stock market 1927-29; Housing 2001-2007)</a:t>
            </a:r>
            <a:r>
              <a:rPr lang="en-US" sz="2000" b="1" dirty="0" smtClean="0">
                <a:latin typeface="Courier New" panose="02070309020205020404" pitchFamily="49" charset="0"/>
                <a:cs typeface="Courier New" panose="02070309020205020404" pitchFamily="49" charset="0"/>
              </a:rPr>
              <a:t>.</a:t>
            </a:r>
            <a:endParaRPr lang="en-US" sz="2000" b="1" dirty="0">
              <a:solidFill>
                <a:prstClr val="black"/>
              </a:solidFill>
              <a:latin typeface="Courier New" panose="02070309020205020404" pitchFamily="49" charset="0"/>
              <a:cs typeface="Courier New" panose="02070309020205020404" pitchFamily="49" charset="0"/>
            </a:endParaRPr>
          </a:p>
          <a:p>
            <a:pPr lvl="0">
              <a:lnSpc>
                <a:spcPct val="200000"/>
              </a:lnSpc>
            </a:pPr>
            <a:endParaRPr lang="en-US"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6026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57668"/>
            <a:ext cx="4114799" cy="572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22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1929 wall street crash graph.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3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en/1/1f/U.S._Housing_Price_Measures_-_Index_and_Dollar_Price_Va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09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8426</TotalTime>
  <Words>1425</Words>
  <Application>Microsoft Office PowerPoint</Application>
  <PresentationFormat>On-screen Show (4:3)</PresentationFormat>
  <Paragraphs>51</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Topic 1.  Part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Panic of 1819</vt:lpstr>
      <vt:lpstr>William Jones, First President of the Second Bank of the United States, 1816-1819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Langdon Cheves: President of the Second Bank of the United States from 1819-1822</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Part 3.</dc:title>
  <dc:creator>keith</dc:creator>
  <cp:lastModifiedBy>keith</cp:lastModifiedBy>
  <cp:revision>82</cp:revision>
  <dcterms:created xsi:type="dcterms:W3CDTF">2014-01-14T20:23:48Z</dcterms:created>
  <dcterms:modified xsi:type="dcterms:W3CDTF">2014-02-19T17:58:39Z</dcterms:modified>
</cp:coreProperties>
</file>