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87" r:id="rId8"/>
    <p:sldId id="288" r:id="rId9"/>
    <p:sldId id="261" r:id="rId10"/>
    <p:sldId id="267" r:id="rId11"/>
    <p:sldId id="268" r:id="rId12"/>
    <p:sldId id="269" r:id="rId13"/>
    <p:sldId id="289" r:id="rId14"/>
    <p:sldId id="266" r:id="rId15"/>
    <p:sldId id="265" r:id="rId16"/>
    <p:sldId id="271" r:id="rId17"/>
    <p:sldId id="272" r:id="rId18"/>
    <p:sldId id="290" r:id="rId19"/>
    <p:sldId id="270" r:id="rId20"/>
    <p:sldId id="274" r:id="rId21"/>
    <p:sldId id="275" r:id="rId22"/>
    <p:sldId id="276" r:id="rId23"/>
    <p:sldId id="277" r:id="rId24"/>
    <p:sldId id="278" r:id="rId25"/>
    <p:sldId id="279" r:id="rId26"/>
    <p:sldId id="273" r:id="rId27"/>
    <p:sldId id="282" r:id="rId28"/>
    <p:sldId id="283" r:id="rId29"/>
    <p:sldId id="281" r:id="rId30"/>
    <p:sldId id="280" r:id="rId31"/>
    <p:sldId id="264" r:id="rId32"/>
    <p:sldId id="284" r:id="rId33"/>
    <p:sldId id="285"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5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288D50-30C5-4D77-B0AB-65D5955C8946}"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0EADA-8185-4762-8013-239E71BB960C}" type="slidenum">
              <a:rPr lang="en-US" smtClean="0"/>
              <a:t>‹#›</a:t>
            </a:fld>
            <a:endParaRPr lang="en-US"/>
          </a:p>
        </p:txBody>
      </p:sp>
    </p:spTree>
    <p:extLst>
      <p:ext uri="{BB962C8B-B14F-4D97-AF65-F5344CB8AC3E}">
        <p14:creationId xmlns:p14="http://schemas.microsoft.com/office/powerpoint/2010/main" val="251031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88D50-30C5-4D77-B0AB-65D5955C8946}"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0EADA-8185-4762-8013-239E71BB960C}" type="slidenum">
              <a:rPr lang="en-US" smtClean="0"/>
              <a:t>‹#›</a:t>
            </a:fld>
            <a:endParaRPr lang="en-US"/>
          </a:p>
        </p:txBody>
      </p:sp>
    </p:spTree>
    <p:extLst>
      <p:ext uri="{BB962C8B-B14F-4D97-AF65-F5344CB8AC3E}">
        <p14:creationId xmlns:p14="http://schemas.microsoft.com/office/powerpoint/2010/main" val="114668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88D50-30C5-4D77-B0AB-65D5955C8946}"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0EADA-8185-4762-8013-239E71BB960C}" type="slidenum">
              <a:rPr lang="en-US" smtClean="0"/>
              <a:t>‹#›</a:t>
            </a:fld>
            <a:endParaRPr lang="en-US"/>
          </a:p>
        </p:txBody>
      </p:sp>
    </p:spTree>
    <p:extLst>
      <p:ext uri="{BB962C8B-B14F-4D97-AF65-F5344CB8AC3E}">
        <p14:creationId xmlns:p14="http://schemas.microsoft.com/office/powerpoint/2010/main" val="320949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88D50-30C5-4D77-B0AB-65D5955C8946}"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0EADA-8185-4762-8013-239E71BB960C}" type="slidenum">
              <a:rPr lang="en-US" smtClean="0"/>
              <a:t>‹#›</a:t>
            </a:fld>
            <a:endParaRPr lang="en-US"/>
          </a:p>
        </p:txBody>
      </p:sp>
    </p:spTree>
    <p:extLst>
      <p:ext uri="{BB962C8B-B14F-4D97-AF65-F5344CB8AC3E}">
        <p14:creationId xmlns:p14="http://schemas.microsoft.com/office/powerpoint/2010/main" val="361543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288D50-30C5-4D77-B0AB-65D5955C8946}"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0EADA-8185-4762-8013-239E71BB960C}" type="slidenum">
              <a:rPr lang="en-US" smtClean="0"/>
              <a:t>‹#›</a:t>
            </a:fld>
            <a:endParaRPr lang="en-US"/>
          </a:p>
        </p:txBody>
      </p:sp>
    </p:spTree>
    <p:extLst>
      <p:ext uri="{BB962C8B-B14F-4D97-AF65-F5344CB8AC3E}">
        <p14:creationId xmlns:p14="http://schemas.microsoft.com/office/powerpoint/2010/main" val="197812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288D50-30C5-4D77-B0AB-65D5955C8946}"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0EADA-8185-4762-8013-239E71BB960C}" type="slidenum">
              <a:rPr lang="en-US" smtClean="0"/>
              <a:t>‹#›</a:t>
            </a:fld>
            <a:endParaRPr lang="en-US"/>
          </a:p>
        </p:txBody>
      </p:sp>
    </p:spTree>
    <p:extLst>
      <p:ext uri="{BB962C8B-B14F-4D97-AF65-F5344CB8AC3E}">
        <p14:creationId xmlns:p14="http://schemas.microsoft.com/office/powerpoint/2010/main" val="51017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88D50-30C5-4D77-B0AB-65D5955C8946}" type="datetimeFigureOut">
              <a:rPr lang="en-US" smtClean="0"/>
              <a:t>3/7/2014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0EADA-8185-4762-8013-239E71BB960C}" type="slidenum">
              <a:rPr lang="en-US" smtClean="0"/>
              <a:t>‹#›</a:t>
            </a:fld>
            <a:endParaRPr lang="en-US"/>
          </a:p>
        </p:txBody>
      </p:sp>
    </p:spTree>
    <p:extLst>
      <p:ext uri="{BB962C8B-B14F-4D97-AF65-F5344CB8AC3E}">
        <p14:creationId xmlns:p14="http://schemas.microsoft.com/office/powerpoint/2010/main" val="35273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288D50-30C5-4D77-B0AB-65D5955C8946}" type="datetimeFigureOut">
              <a:rPr lang="en-US" smtClean="0"/>
              <a:t>3/7/2014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0EADA-8185-4762-8013-239E71BB960C}" type="slidenum">
              <a:rPr lang="en-US" smtClean="0"/>
              <a:t>‹#›</a:t>
            </a:fld>
            <a:endParaRPr lang="en-US"/>
          </a:p>
        </p:txBody>
      </p:sp>
    </p:spTree>
    <p:extLst>
      <p:ext uri="{BB962C8B-B14F-4D97-AF65-F5344CB8AC3E}">
        <p14:creationId xmlns:p14="http://schemas.microsoft.com/office/powerpoint/2010/main" val="194137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88D50-30C5-4D77-B0AB-65D5955C8946}" type="datetimeFigureOut">
              <a:rPr lang="en-US" smtClean="0"/>
              <a:t>3/7/2014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0EADA-8185-4762-8013-239E71BB960C}" type="slidenum">
              <a:rPr lang="en-US" smtClean="0"/>
              <a:t>‹#›</a:t>
            </a:fld>
            <a:endParaRPr lang="en-US"/>
          </a:p>
        </p:txBody>
      </p:sp>
    </p:spTree>
    <p:extLst>
      <p:ext uri="{BB962C8B-B14F-4D97-AF65-F5344CB8AC3E}">
        <p14:creationId xmlns:p14="http://schemas.microsoft.com/office/powerpoint/2010/main" val="255575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88D50-30C5-4D77-B0AB-65D5955C8946}"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0EADA-8185-4762-8013-239E71BB960C}" type="slidenum">
              <a:rPr lang="en-US" smtClean="0"/>
              <a:t>‹#›</a:t>
            </a:fld>
            <a:endParaRPr lang="en-US"/>
          </a:p>
        </p:txBody>
      </p:sp>
    </p:spTree>
    <p:extLst>
      <p:ext uri="{BB962C8B-B14F-4D97-AF65-F5344CB8AC3E}">
        <p14:creationId xmlns:p14="http://schemas.microsoft.com/office/powerpoint/2010/main" val="408322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88D50-30C5-4D77-B0AB-65D5955C8946}"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0EADA-8185-4762-8013-239E71BB960C}" type="slidenum">
              <a:rPr lang="en-US" smtClean="0"/>
              <a:t>‹#›</a:t>
            </a:fld>
            <a:endParaRPr lang="en-US"/>
          </a:p>
        </p:txBody>
      </p:sp>
    </p:spTree>
    <p:extLst>
      <p:ext uri="{BB962C8B-B14F-4D97-AF65-F5344CB8AC3E}">
        <p14:creationId xmlns:p14="http://schemas.microsoft.com/office/powerpoint/2010/main" val="187263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88D50-30C5-4D77-B0AB-65D5955C8946}" type="datetimeFigureOut">
              <a:rPr lang="en-US" smtClean="0"/>
              <a:t>3/7/2014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0EADA-8185-4762-8013-239E71BB960C}" type="slidenum">
              <a:rPr lang="en-US" smtClean="0"/>
              <a:t>‹#›</a:t>
            </a:fld>
            <a:endParaRPr lang="en-US"/>
          </a:p>
        </p:txBody>
      </p:sp>
    </p:spTree>
    <p:extLst>
      <p:ext uri="{BB962C8B-B14F-4D97-AF65-F5344CB8AC3E}">
        <p14:creationId xmlns:p14="http://schemas.microsoft.com/office/powerpoint/2010/main" val="570659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144000" cy="1314451"/>
          </a:xfrm>
        </p:spPr>
        <p:txBody>
          <a:bodyPr>
            <a:noAutofit/>
          </a:bodyPr>
          <a:lstStyle/>
          <a:p>
            <a:r>
              <a:rPr lang="en-US" sz="4000" b="1" dirty="0" smtClean="0">
                <a:latin typeface="Courier New" panose="02070309020205020404" pitchFamily="49" charset="0"/>
                <a:cs typeface="Courier New" panose="02070309020205020404" pitchFamily="49" charset="0"/>
              </a:rPr>
              <a:t>Topic 2. Part 1.</a:t>
            </a:r>
            <a:r>
              <a:rPr lang="en-US" sz="3600" dirty="0">
                <a:solidFill>
                  <a:srgbClr val="FF0000"/>
                </a:solidFill>
                <a:latin typeface="Courier New" panose="02070309020205020404" pitchFamily="49" charset="0"/>
                <a:cs typeface="Courier New" panose="02070309020205020404" pitchFamily="49" charset="0"/>
              </a:rPr>
              <a:t/>
            </a:r>
            <a:br>
              <a:rPr lang="en-US" sz="3600" dirty="0">
                <a:solidFill>
                  <a:srgbClr val="FF0000"/>
                </a:solidFill>
                <a:latin typeface="Courier New" panose="02070309020205020404" pitchFamily="49" charset="0"/>
                <a:cs typeface="Courier New" panose="02070309020205020404" pitchFamily="49" charset="0"/>
              </a:rPr>
            </a:br>
            <a:endParaRPr lang="en-US" sz="3600" dirty="0">
              <a:solidFill>
                <a:srgbClr val="FF0000"/>
              </a:solidFill>
              <a:latin typeface="Courier New" panose="02070309020205020404" pitchFamily="49" charset="0"/>
              <a:cs typeface="Courier New" panose="02070309020205020404" pitchFamily="49" charset="0"/>
            </a:endParaRPr>
          </a:p>
        </p:txBody>
      </p:sp>
      <p:sp>
        <p:nvSpPr>
          <p:cNvPr id="3" name="Subtitle 2"/>
          <p:cNvSpPr>
            <a:spLocks noGrp="1"/>
          </p:cNvSpPr>
          <p:nvPr>
            <p:ph type="subTitle" idx="1"/>
          </p:nvPr>
        </p:nvSpPr>
        <p:spPr/>
        <p:txBody>
          <a:bodyPr>
            <a:normAutofit/>
          </a:bodyPr>
          <a:lstStyle/>
          <a:p>
            <a:r>
              <a:rPr lang="en-US" b="1" dirty="0" smtClean="0">
                <a:solidFill>
                  <a:srgbClr val="FF0000"/>
                </a:solidFill>
                <a:latin typeface="Courier New" panose="02070309020205020404" pitchFamily="49" charset="0"/>
                <a:cs typeface="Courier New" panose="02070309020205020404" pitchFamily="49" charset="0"/>
              </a:rPr>
              <a:t>The Economic Costs of the Civil War</a:t>
            </a:r>
            <a:endParaRPr lang="en-US" dirty="0"/>
          </a:p>
        </p:txBody>
      </p:sp>
    </p:spTree>
    <p:extLst>
      <p:ext uri="{BB962C8B-B14F-4D97-AF65-F5344CB8AC3E}">
        <p14:creationId xmlns:p14="http://schemas.microsoft.com/office/powerpoint/2010/main" val="2425322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4737322"/>
          </a:xfrm>
          <a:prstGeom prst="rect">
            <a:avLst/>
          </a:prstGeom>
        </p:spPr>
        <p:txBody>
          <a:bodyPr wrap="square">
            <a:spAutoFit/>
          </a:bodyPr>
          <a:lstStyle/>
          <a:p>
            <a:pPr>
              <a:lnSpc>
                <a:spcPct val="200000"/>
              </a:lnSpc>
            </a:pPr>
            <a:r>
              <a:rPr lang="en-US" sz="2200" b="1" dirty="0">
                <a:solidFill>
                  <a:prstClr val="black"/>
                </a:solidFill>
                <a:latin typeface="Courier New" panose="02070309020205020404" pitchFamily="49" charset="0"/>
                <a:cs typeface="Courier New" panose="02070309020205020404" pitchFamily="49" charset="0"/>
              </a:rPr>
              <a:t>b. </a:t>
            </a:r>
            <a:r>
              <a:rPr lang="en-US" sz="2200" b="1" dirty="0">
                <a:solidFill>
                  <a:srgbClr val="FF00FF"/>
                </a:solidFill>
                <a:latin typeface="Courier New" panose="02070309020205020404" pitchFamily="49" charset="0"/>
                <a:cs typeface="Courier New" panose="02070309020205020404" pitchFamily="49" charset="0"/>
              </a:rPr>
              <a:t>Tax Future Population </a:t>
            </a:r>
            <a:r>
              <a:rPr lang="en-US" sz="2200" b="1" dirty="0">
                <a:solidFill>
                  <a:prstClr val="black"/>
                </a:solidFill>
                <a:latin typeface="Courier New" panose="02070309020205020404" pitchFamily="49" charset="0"/>
                <a:cs typeface="Courier New" panose="02070309020205020404" pitchFamily="49" charset="0"/>
              </a:rPr>
              <a:t>- Bonds and </a:t>
            </a:r>
            <a:r>
              <a:rPr lang="en-US" sz="2200" b="1" dirty="0">
                <a:solidFill>
                  <a:srgbClr val="00B050"/>
                </a:solidFill>
                <a:latin typeface="Courier New" panose="02070309020205020404" pitchFamily="49" charset="0"/>
                <a:cs typeface="Courier New" panose="02070309020205020404" pitchFamily="49" charset="0"/>
              </a:rPr>
              <a:t>Greenbacks</a:t>
            </a:r>
            <a:r>
              <a:rPr lang="en-US" sz="2200" b="1" dirty="0">
                <a:solidFill>
                  <a:prstClr val="black"/>
                </a:solidFill>
                <a:latin typeface="Courier New" panose="02070309020205020404" pitchFamily="49" charset="0"/>
                <a:cs typeface="Courier New" panose="02070309020205020404" pitchFamily="49" charset="0"/>
              </a:rPr>
              <a:t/>
            </a:r>
            <a:br>
              <a:rPr lang="en-US" sz="2200" b="1" dirty="0">
                <a:solidFill>
                  <a:prstClr val="black"/>
                </a:solidFill>
                <a:latin typeface="Courier New" panose="02070309020205020404" pitchFamily="49" charset="0"/>
                <a:cs typeface="Courier New" panose="02070309020205020404" pitchFamily="49" charset="0"/>
              </a:rPr>
            </a:br>
            <a:r>
              <a:rPr lang="en-US" sz="2200" b="1" dirty="0">
                <a:solidFill>
                  <a:prstClr val="black"/>
                </a:solidFill>
                <a:latin typeface="Courier New" panose="02070309020205020404" pitchFamily="49" charset="0"/>
                <a:cs typeface="Courier New" panose="02070309020205020404" pitchFamily="49" charset="0"/>
              </a:rPr>
              <a:t>In the North, </a:t>
            </a:r>
            <a:r>
              <a:rPr lang="en-US" sz="2200" b="1" dirty="0">
                <a:solidFill>
                  <a:srgbClr val="FF0000"/>
                </a:solidFill>
                <a:latin typeface="Courier New" panose="02070309020205020404" pitchFamily="49" charset="0"/>
                <a:cs typeface="Courier New" panose="02070309020205020404" pitchFamily="49" charset="0"/>
              </a:rPr>
              <a:t>about $2.7b in interest bearing bonds were issued </a:t>
            </a:r>
            <a:r>
              <a:rPr lang="en-US" sz="2200" b="1" dirty="0">
                <a:solidFill>
                  <a:prstClr val="black"/>
                </a:solidFill>
                <a:latin typeface="Courier New" panose="02070309020205020404" pitchFamily="49" charset="0"/>
                <a:cs typeface="Courier New" panose="02070309020205020404" pitchFamily="49" charset="0"/>
              </a:rPr>
              <a:t>along with </a:t>
            </a:r>
            <a:r>
              <a:rPr lang="en-US" sz="2200" b="1" dirty="0">
                <a:solidFill>
                  <a:srgbClr val="0000FF"/>
                </a:solidFill>
                <a:latin typeface="Courier New" panose="02070309020205020404" pitchFamily="49" charset="0"/>
                <a:cs typeface="Courier New" panose="02070309020205020404" pitchFamily="49" charset="0"/>
              </a:rPr>
              <a:t>$450m in non-interest bearing notes -- the </a:t>
            </a:r>
            <a:r>
              <a:rPr lang="en-US" sz="2200" b="1" i="1" dirty="0">
                <a:solidFill>
                  <a:srgbClr val="0000FF"/>
                </a:solidFill>
                <a:latin typeface="Courier New" panose="02070309020205020404" pitchFamily="49" charset="0"/>
                <a:cs typeface="Courier New" panose="02070309020205020404" pitchFamily="49" charset="0"/>
              </a:rPr>
              <a:t>Greenbacks</a:t>
            </a:r>
            <a:r>
              <a:rPr lang="en-US" sz="2200" b="1" dirty="0">
                <a:solidFill>
                  <a:srgbClr val="0000FF"/>
                </a:solidFill>
                <a:latin typeface="Courier New" panose="02070309020205020404" pitchFamily="49" charset="0"/>
                <a:cs typeface="Courier New" panose="02070309020205020404" pitchFamily="49" charset="0"/>
              </a:rPr>
              <a:t>.</a:t>
            </a:r>
            <a:r>
              <a:rPr lang="en-US" sz="2200" b="1" dirty="0">
                <a:solidFill>
                  <a:prstClr val="black"/>
                </a:solidFill>
                <a:latin typeface="Courier New" panose="02070309020205020404" pitchFamily="49" charset="0"/>
                <a:cs typeface="Courier New" panose="02070309020205020404" pitchFamily="49" charset="0"/>
              </a:rPr>
              <a:t> In the South, about $2b in bonds were issued -- these were repudiated in the 14th Amendment.</a:t>
            </a:r>
            <a:br>
              <a:rPr lang="en-US" sz="2200" b="1" dirty="0">
                <a:solidFill>
                  <a:prstClr val="black"/>
                </a:solidFill>
                <a:latin typeface="Courier New" panose="02070309020205020404" pitchFamily="49" charset="0"/>
                <a:cs typeface="Courier New" panose="02070309020205020404" pitchFamily="49" charset="0"/>
              </a:rPr>
            </a:br>
            <a:endParaRPr lang="en-US" sz="2200" dirty="0"/>
          </a:p>
        </p:txBody>
      </p:sp>
    </p:spTree>
    <p:extLst>
      <p:ext uri="{BB962C8B-B14F-4D97-AF65-F5344CB8AC3E}">
        <p14:creationId xmlns:p14="http://schemas.microsoft.com/office/powerpoint/2010/main" val="208057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734" y="2362200"/>
            <a:ext cx="6790588" cy="3224213"/>
          </a:xfrm>
          <a:prstGeom prst="rect">
            <a:avLst/>
          </a:prstGeom>
        </p:spPr>
      </p:pic>
      <p:sp>
        <p:nvSpPr>
          <p:cNvPr id="3" name="TextBox 2"/>
          <p:cNvSpPr txBox="1"/>
          <p:nvPr/>
        </p:nvSpPr>
        <p:spPr>
          <a:xfrm>
            <a:off x="914400" y="457200"/>
            <a:ext cx="7391400" cy="1631216"/>
          </a:xfrm>
          <a:prstGeom prst="rect">
            <a:avLst/>
          </a:prstGeom>
          <a:noFill/>
        </p:spPr>
        <p:txBody>
          <a:bodyPr wrap="square" rtlCol="0">
            <a:spAutoFit/>
          </a:bodyPr>
          <a:lstStyle/>
          <a:p>
            <a:pPr algn="ctr"/>
            <a:r>
              <a:rPr lang="en-US" dirty="0" smtClean="0"/>
              <a:t> </a:t>
            </a:r>
            <a:r>
              <a:rPr lang="en-US" sz="2000" b="1" dirty="0" smtClean="0">
                <a:solidFill>
                  <a:srgbClr val="FF0000"/>
                </a:solidFill>
                <a:latin typeface="Courier New" panose="02070309020205020404" pitchFamily="49" charset="0"/>
                <a:cs typeface="Courier New" panose="02070309020205020404" pitchFamily="49" charset="0"/>
              </a:rPr>
              <a:t>"This note is legal tender for all debts public and private except duties on imports and interest on the public debt and is receivable in payment of all loans made to the United States."</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9074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151" y="2057400"/>
            <a:ext cx="5856249" cy="2791933"/>
          </a:xfrm>
          <a:prstGeom prst="rect">
            <a:avLst/>
          </a:prstGeom>
        </p:spPr>
      </p:pic>
      <p:sp>
        <p:nvSpPr>
          <p:cNvPr id="3" name="TextBox 2"/>
          <p:cNvSpPr txBox="1"/>
          <p:nvPr/>
        </p:nvSpPr>
        <p:spPr>
          <a:xfrm>
            <a:off x="0" y="228600"/>
            <a:ext cx="9144000" cy="1600438"/>
          </a:xfrm>
          <a:prstGeom prst="rect">
            <a:avLst/>
          </a:prstGeom>
          <a:noFill/>
        </p:spPr>
        <p:txBody>
          <a:bodyPr wrap="square" rtlCol="0">
            <a:spAutoFit/>
          </a:bodyPr>
          <a:lstStyle/>
          <a:p>
            <a:pPr algn="ctr"/>
            <a:r>
              <a:rPr lang="en-US" sz="2000" b="1" dirty="0" smtClean="0">
                <a:solidFill>
                  <a:srgbClr val="FF0000"/>
                </a:solidFill>
                <a:latin typeface="Courier New" panose="02070309020205020404" pitchFamily="49" charset="0"/>
                <a:cs typeface="Courier New" panose="02070309020205020404" pitchFamily="49" charset="0"/>
              </a:rPr>
              <a:t>Because </a:t>
            </a:r>
            <a:r>
              <a:rPr lang="en-US" sz="2000" b="1" dirty="0">
                <a:solidFill>
                  <a:srgbClr val="FF0000"/>
                </a:solidFill>
                <a:latin typeface="Courier New" panose="02070309020205020404" pitchFamily="49" charset="0"/>
                <a:cs typeface="Courier New" panose="02070309020205020404" pitchFamily="49" charset="0"/>
              </a:rPr>
              <a:t>of the suspension of convertibility, it was only after resumption, in 1879 (on the basis, effectively, of a gold standard), that the bearer could actually obtain gold--that is, an actual dollar--for </a:t>
            </a:r>
            <a:r>
              <a:rPr lang="en-US" sz="2000" b="1" dirty="0" smtClean="0">
                <a:solidFill>
                  <a:srgbClr val="FF0000"/>
                </a:solidFill>
                <a:latin typeface="Courier New" panose="02070309020205020404" pitchFamily="49" charset="0"/>
                <a:cs typeface="Courier New" panose="02070309020205020404" pitchFamily="49" charset="0"/>
              </a:rPr>
              <a:t>the Greenback notes.</a:t>
            </a:r>
            <a:endParaRPr lang="en-US" sz="2000" b="1" dirty="0">
              <a:solidFill>
                <a:srgbClr val="FF0000"/>
              </a:solidFill>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378640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066"/>
            <a:ext cx="9144000" cy="6689868"/>
          </a:xfrm>
          <a:prstGeom prst="rect">
            <a:avLst/>
          </a:prstGeom>
        </p:spPr>
      </p:pic>
    </p:spTree>
    <p:extLst>
      <p:ext uri="{BB962C8B-B14F-4D97-AF65-F5344CB8AC3E}">
        <p14:creationId xmlns:p14="http://schemas.microsoft.com/office/powerpoint/2010/main" val="385848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pPr lvl="1"/>
            <a:r>
              <a:rPr lang="en-US" sz="2000" b="1" dirty="0">
                <a:solidFill>
                  <a:prstClr val="black"/>
                </a:solidFill>
                <a:latin typeface="Courier New" panose="02070309020205020404" pitchFamily="49" charset="0"/>
                <a:cs typeface="Courier New" panose="02070309020205020404" pitchFamily="49" charset="0"/>
              </a:rPr>
              <a:t/>
            </a:r>
            <a:br>
              <a:rPr lang="en-US" sz="2000" b="1" dirty="0">
                <a:solidFill>
                  <a:prstClr val="black"/>
                </a:solidFill>
                <a:latin typeface="Courier New" panose="02070309020205020404" pitchFamily="49" charset="0"/>
                <a:cs typeface="Courier New" panose="02070309020205020404" pitchFamily="49" charset="0"/>
              </a:rPr>
            </a:br>
            <a:endParaRPr lang="en-US" sz="2000" b="1" dirty="0">
              <a:solidFill>
                <a:prstClr val="black"/>
              </a:solidFill>
              <a:latin typeface="Courier New" panose="02070309020205020404" pitchFamily="49" charset="0"/>
              <a:cs typeface="Courier New" panose="02070309020205020404" pitchFamily="49" charset="0"/>
            </a:endParaRPr>
          </a:p>
          <a:p>
            <a:pPr lvl="0">
              <a:lnSpc>
                <a:spcPct val="200000"/>
              </a:lnSpc>
            </a:pPr>
            <a:r>
              <a:rPr lang="en-US" sz="2000" b="1" dirty="0">
                <a:solidFill>
                  <a:prstClr val="black"/>
                </a:solidFill>
                <a:latin typeface="Courier New" panose="02070309020205020404" pitchFamily="49" charset="0"/>
                <a:cs typeface="Courier New" panose="02070309020205020404" pitchFamily="49" charset="0"/>
              </a:rPr>
              <a:t>3.  </a:t>
            </a:r>
            <a:r>
              <a:rPr lang="en-US" sz="2000" b="1" dirty="0">
                <a:solidFill>
                  <a:srgbClr val="0000FF"/>
                </a:solidFill>
                <a:latin typeface="Courier New" panose="02070309020205020404" pitchFamily="49" charset="0"/>
                <a:cs typeface="Courier New" panose="02070309020205020404" pitchFamily="49" charset="0"/>
              </a:rPr>
              <a:t>Indirect Taxation </a:t>
            </a:r>
            <a:r>
              <a:rPr lang="en-US" sz="2000" b="1" dirty="0">
                <a:solidFill>
                  <a:prstClr val="black"/>
                </a:solidFill>
                <a:latin typeface="Courier New" panose="02070309020205020404" pitchFamily="49" charset="0"/>
                <a:cs typeface="Courier New" panose="02070309020205020404" pitchFamily="49" charset="0"/>
              </a:rPr>
              <a:t>-- </a:t>
            </a:r>
            <a:r>
              <a:rPr lang="en-US" sz="2000" b="1" dirty="0">
                <a:solidFill>
                  <a:srgbClr val="FF00FF"/>
                </a:solidFill>
                <a:latin typeface="Courier New" panose="02070309020205020404" pitchFamily="49" charset="0"/>
                <a:cs typeface="Courier New" panose="02070309020205020404" pitchFamily="49" charset="0"/>
              </a:rPr>
              <a:t>Inflation</a:t>
            </a:r>
            <a:r>
              <a:rPr lang="en-US" sz="2000" b="1" dirty="0">
                <a:solidFill>
                  <a:prstClr val="black"/>
                </a:solidFill>
                <a:latin typeface="Courier New" panose="02070309020205020404" pitchFamily="49" charset="0"/>
                <a:cs typeface="Courier New" panose="02070309020205020404" pitchFamily="49" charset="0"/>
              </a:rPr>
              <a:t/>
            </a:r>
            <a:br>
              <a:rPr lang="en-US" sz="2000" b="1" dirty="0">
                <a:solidFill>
                  <a:prstClr val="black"/>
                </a:solidFill>
                <a:latin typeface="Courier New" panose="02070309020205020404" pitchFamily="49" charset="0"/>
                <a:cs typeface="Courier New" panose="02070309020205020404" pitchFamily="49" charset="0"/>
              </a:rPr>
            </a:br>
            <a:r>
              <a:rPr lang="en-US" sz="2000" b="1" dirty="0">
                <a:solidFill>
                  <a:srgbClr val="FF0000"/>
                </a:solidFill>
                <a:latin typeface="Courier New" panose="02070309020205020404" pitchFamily="49" charset="0"/>
                <a:cs typeface="Courier New" panose="02070309020205020404" pitchFamily="49" charset="0"/>
              </a:rPr>
              <a:t>In the North the money supply went from $442m in 1860 to $1,180m in 1865 </a:t>
            </a:r>
            <a:r>
              <a:rPr lang="en-US" sz="2000" b="1" dirty="0">
                <a:solidFill>
                  <a:prstClr val="black"/>
                </a:solidFill>
                <a:latin typeface="Courier New" panose="02070309020205020404" pitchFamily="49" charset="0"/>
                <a:cs typeface="Courier New" panose="02070309020205020404" pitchFamily="49" charset="0"/>
              </a:rPr>
              <a:t>but inflation was less than the increase in the money supply (approximately 70%). </a:t>
            </a:r>
            <a:r>
              <a:rPr lang="en-US" sz="2000" b="1" dirty="0">
                <a:solidFill>
                  <a:srgbClr val="0000FF"/>
                </a:solidFill>
                <a:latin typeface="Courier New" panose="02070309020205020404" pitchFamily="49" charset="0"/>
                <a:cs typeface="Courier New" panose="02070309020205020404" pitchFamily="49" charset="0"/>
              </a:rPr>
              <a:t>In the South there was hyper-inflation</a:t>
            </a:r>
            <a:r>
              <a:rPr lang="en-US" sz="2000" b="1" dirty="0">
                <a:solidFill>
                  <a:prstClr val="black"/>
                </a:solidFill>
                <a:latin typeface="Courier New" panose="02070309020205020404" pitchFamily="49" charset="0"/>
                <a:cs typeface="Courier New" panose="02070309020205020404" pitchFamily="49" charset="0"/>
              </a:rPr>
              <a:t>. Confederate money was practically worthless.</a:t>
            </a:r>
            <a:br>
              <a:rPr lang="en-US" sz="2000" b="1" dirty="0">
                <a:solidFill>
                  <a:prstClr val="black"/>
                </a:solidFill>
                <a:latin typeface="Courier New" panose="02070309020205020404" pitchFamily="49" charset="0"/>
                <a:cs typeface="Courier New" panose="02070309020205020404" pitchFamily="49" charset="0"/>
              </a:rPr>
            </a:br>
            <a:endParaRPr lang="en-US" sz="2000"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6596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5386090"/>
          </a:xfrm>
          <a:prstGeom prst="rect">
            <a:avLst/>
          </a:prstGeom>
        </p:spPr>
        <p:txBody>
          <a:bodyPr wrap="square">
            <a:spAutoFit/>
          </a:bodyPr>
          <a:lstStyle/>
          <a:p>
            <a:pPr lvl="0" algn="ctr"/>
            <a:r>
              <a:rPr lang="en-US" sz="2400" b="1" dirty="0" smtClean="0">
                <a:solidFill>
                  <a:srgbClr val="FF0000"/>
                </a:solidFill>
                <a:latin typeface="Courier New" panose="02070309020205020404" pitchFamily="49" charset="0"/>
                <a:cs typeface="Courier New" panose="02070309020205020404" pitchFamily="49" charset="0"/>
              </a:rPr>
              <a:t>Paying </a:t>
            </a:r>
            <a:r>
              <a:rPr lang="en-US" sz="2400" b="1" dirty="0">
                <a:solidFill>
                  <a:srgbClr val="FF0000"/>
                </a:solidFill>
                <a:latin typeface="Courier New" panose="02070309020205020404" pitchFamily="49" charset="0"/>
                <a:cs typeface="Courier New" panose="02070309020205020404" pitchFamily="49" charset="0"/>
              </a:rPr>
              <a:t>off the </a:t>
            </a:r>
            <a:r>
              <a:rPr lang="en-US" sz="2400" b="1" dirty="0" smtClean="0">
                <a:solidFill>
                  <a:srgbClr val="FF0000"/>
                </a:solidFill>
                <a:latin typeface="Courier New" panose="02070309020205020404" pitchFamily="49" charset="0"/>
                <a:cs typeface="Courier New" panose="02070309020205020404" pitchFamily="49" charset="0"/>
              </a:rPr>
              <a:t>Debt</a:t>
            </a:r>
          </a:p>
          <a:p>
            <a:pPr lvl="0">
              <a:lnSpc>
                <a:spcPct val="200000"/>
              </a:lnSpc>
            </a:pPr>
            <a:r>
              <a:rPr lang="en-US" sz="2000" b="1" dirty="0" smtClean="0">
                <a:solidFill>
                  <a:prstClr val="black"/>
                </a:solidFill>
                <a:latin typeface="Courier New" panose="02070309020205020404" pitchFamily="49" charset="0"/>
                <a:cs typeface="Courier New" panose="02070309020205020404" pitchFamily="49" charset="0"/>
              </a:rPr>
              <a:t>After </a:t>
            </a:r>
            <a:r>
              <a:rPr lang="en-US" sz="2000" b="1" dirty="0">
                <a:solidFill>
                  <a:prstClr val="black"/>
                </a:solidFill>
                <a:latin typeface="Courier New" panose="02070309020205020404" pitchFamily="49" charset="0"/>
                <a:cs typeface="Courier New" panose="02070309020205020404" pitchFamily="49" charset="0"/>
              </a:rPr>
              <a:t>the War the North left in place the </a:t>
            </a:r>
            <a:r>
              <a:rPr lang="en-US" sz="2000" b="1" dirty="0">
                <a:solidFill>
                  <a:srgbClr val="FF00FF"/>
                </a:solidFill>
                <a:latin typeface="Courier New" panose="02070309020205020404" pitchFamily="49" charset="0"/>
                <a:cs typeface="Courier New" panose="02070309020205020404" pitchFamily="49" charset="0"/>
              </a:rPr>
              <a:t>very high tariffs</a:t>
            </a:r>
            <a:r>
              <a:rPr lang="en-US" sz="2000" b="1" dirty="0">
                <a:solidFill>
                  <a:prstClr val="black"/>
                </a:solidFill>
                <a:latin typeface="Courier New" panose="02070309020205020404" pitchFamily="49" charset="0"/>
                <a:cs typeface="Courier New" panose="02070309020205020404" pitchFamily="49" charset="0"/>
              </a:rPr>
              <a:t> passed during the War. The government ran surpluses nearly every year into the 1890s and the debt quickly declined. Indeed, </a:t>
            </a:r>
            <a:r>
              <a:rPr lang="en-US" sz="2000" b="1" dirty="0">
                <a:solidFill>
                  <a:srgbClr val="0000FF"/>
                </a:solidFill>
                <a:latin typeface="Courier New" panose="02070309020205020404" pitchFamily="49" charset="0"/>
                <a:cs typeface="Courier New" panose="02070309020205020404" pitchFamily="49" charset="0"/>
              </a:rPr>
              <a:t>there were political problems with calling in the Greenbacks too fast because there was a persistent deflation</a:t>
            </a:r>
            <a:r>
              <a:rPr lang="en-US" sz="2000" b="1" dirty="0">
                <a:solidFill>
                  <a:prstClr val="black"/>
                </a:solidFill>
                <a:latin typeface="Courier New" panose="02070309020205020404" pitchFamily="49" charset="0"/>
                <a:cs typeface="Courier New" panose="02070309020205020404" pitchFamily="49" charset="0"/>
              </a:rPr>
              <a:t> from the end of the War into the mid-1890s and </a:t>
            </a:r>
            <a:r>
              <a:rPr lang="en-US" sz="2000" b="1" dirty="0">
                <a:solidFill>
                  <a:srgbClr val="0000FF"/>
                </a:solidFill>
                <a:latin typeface="Courier New" panose="02070309020205020404" pitchFamily="49" charset="0"/>
                <a:cs typeface="Courier New" panose="02070309020205020404" pitchFamily="49" charset="0"/>
              </a:rPr>
              <a:t>many favored inflation</a:t>
            </a:r>
            <a:r>
              <a:rPr lang="en-US" sz="2000" b="1" dirty="0">
                <a:solidFill>
                  <a:prstClr val="black"/>
                </a:solidFill>
                <a:latin typeface="Courier New" panose="02070309020205020404" pitchFamily="49" charset="0"/>
                <a:cs typeface="Courier New" panose="02070309020205020404" pitchFamily="49" charset="0"/>
              </a:rPr>
              <a:t>.</a:t>
            </a:r>
            <a:br>
              <a:rPr lang="en-US" sz="2000" b="1" dirty="0">
                <a:solidFill>
                  <a:prstClr val="black"/>
                </a:solidFill>
                <a:latin typeface="Courier New" panose="02070309020205020404" pitchFamily="49" charset="0"/>
                <a:cs typeface="Courier New" panose="02070309020205020404" pitchFamily="49" charset="0"/>
              </a:rPr>
            </a:br>
            <a:endParaRPr lang="en-US" sz="2000"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53597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modity_Price_Index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834"/>
            <a:ext cx="6862764" cy="686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697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old_and_Silver_1835-19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46118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848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7200"/>
            <a:ext cx="9145456" cy="616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765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62760"/>
          </a:xfrm>
          <a:prstGeom prst="rect">
            <a:avLst/>
          </a:prstGeom>
        </p:spPr>
        <p:txBody>
          <a:bodyPr wrap="square">
            <a:spAutoFit/>
          </a:bodyPr>
          <a:lstStyle/>
          <a:p>
            <a:pPr lvl="0" fontAlgn="base">
              <a:lnSpc>
                <a:spcPct val="200000"/>
              </a:lnSpc>
              <a:spcBef>
                <a:spcPct val="0"/>
              </a:spcBef>
              <a:spcAft>
                <a:spcPct val="0"/>
              </a:spcAft>
            </a:pPr>
            <a:r>
              <a:rPr lang="en-US" altLang="en-US" sz="2400" b="1" dirty="0" smtClean="0">
                <a:solidFill>
                  <a:srgbClr val="FF0000"/>
                </a:solidFill>
                <a:latin typeface="Courier New" panose="02070309020205020404" pitchFamily="49" charset="0"/>
                <a:cs typeface="Courier New" panose="02070309020205020404" pitchFamily="49" charset="0"/>
              </a:rPr>
              <a:t>The National </a:t>
            </a:r>
            <a:r>
              <a:rPr lang="en-US" altLang="en-US" sz="2400" b="1" dirty="0">
                <a:solidFill>
                  <a:srgbClr val="FF0000"/>
                </a:solidFill>
                <a:latin typeface="Courier New" panose="02070309020205020404" pitchFamily="49" charset="0"/>
                <a:cs typeface="Courier New" panose="02070309020205020404" pitchFamily="49" charset="0"/>
              </a:rPr>
              <a:t>Bank Acts </a:t>
            </a:r>
            <a:r>
              <a:rPr lang="en-US" altLang="en-US" sz="2400" b="1" dirty="0" smtClean="0">
                <a:solidFill>
                  <a:srgbClr val="FF0000"/>
                </a:solidFill>
                <a:latin typeface="Courier New" panose="02070309020205020404" pitchFamily="49" charset="0"/>
                <a:cs typeface="Courier New" panose="02070309020205020404" pitchFamily="49" charset="0"/>
              </a:rPr>
              <a:t>of </a:t>
            </a:r>
            <a:r>
              <a:rPr lang="en-US" altLang="en-US" sz="2400" b="1" dirty="0">
                <a:solidFill>
                  <a:srgbClr val="FF0000"/>
                </a:solidFill>
                <a:latin typeface="Courier New" panose="02070309020205020404" pitchFamily="49" charset="0"/>
                <a:cs typeface="Courier New" panose="02070309020205020404" pitchFamily="49" charset="0"/>
              </a:rPr>
              <a:t>1863, 1864, </a:t>
            </a:r>
            <a:r>
              <a:rPr lang="en-US" altLang="en-US" sz="2400" b="1" dirty="0" smtClean="0">
                <a:solidFill>
                  <a:srgbClr val="FF0000"/>
                </a:solidFill>
                <a:latin typeface="Courier New" panose="02070309020205020404" pitchFamily="49" charset="0"/>
                <a:cs typeface="Courier New" panose="02070309020205020404" pitchFamily="49" charset="0"/>
              </a:rPr>
              <a:t>and 1865</a:t>
            </a:r>
            <a:r>
              <a:rPr lang="en-US" altLang="en-US" sz="2400" b="1" dirty="0">
                <a:solidFill>
                  <a:srgbClr val="FF0000"/>
                </a:solidFill>
                <a:latin typeface="Courier New" panose="02070309020205020404" pitchFamily="49" charset="0"/>
                <a:cs typeface="Courier New" panose="02070309020205020404" pitchFamily="49" charset="0"/>
              </a:rPr>
              <a:t/>
            </a:r>
            <a:br>
              <a:rPr lang="en-US" altLang="en-US" sz="2400" b="1" dirty="0">
                <a:solidFill>
                  <a:srgbClr val="FF0000"/>
                </a:solidFill>
                <a:latin typeface="Courier New" panose="02070309020205020404" pitchFamily="49" charset="0"/>
                <a:cs typeface="Courier New" panose="02070309020205020404" pitchFamily="49" charset="0"/>
              </a:rPr>
            </a:br>
            <a:r>
              <a:rPr lang="en-US" altLang="en-US" sz="2000" b="1" dirty="0" smtClean="0">
                <a:solidFill>
                  <a:prstClr val="black"/>
                </a:solidFill>
                <a:latin typeface="Courier New" panose="02070309020205020404" pitchFamily="49" charset="0"/>
                <a:cs typeface="Courier New" panose="02070309020205020404" pitchFamily="49" charset="0"/>
              </a:rPr>
              <a:t>In 1860 there were about 1500 State Banks that circulated their promissory notes which were used as money (state bank notes).</a:t>
            </a:r>
          </a:p>
          <a:p>
            <a:pPr lvl="0" fontAlgn="base">
              <a:lnSpc>
                <a:spcPct val="200000"/>
              </a:lnSpc>
              <a:spcBef>
                <a:spcPct val="0"/>
              </a:spcBef>
              <a:spcAft>
                <a:spcPct val="0"/>
              </a:spcAft>
            </a:pPr>
            <a:r>
              <a:rPr lang="en-US" altLang="en-US" sz="2000" b="1" dirty="0" smtClean="0">
                <a:solidFill>
                  <a:srgbClr val="FF00FF"/>
                </a:solidFill>
                <a:latin typeface="Courier New" panose="02070309020205020404" pitchFamily="49" charset="0"/>
                <a:cs typeface="Courier New" panose="02070309020205020404" pitchFamily="49" charset="0"/>
              </a:rPr>
              <a:t>This system was not adequate to finance the Northern War effort.  The Response was the 1863 National Bank Act.</a:t>
            </a:r>
          </a:p>
          <a:p>
            <a:pPr lvl="0" fontAlgn="base">
              <a:spcBef>
                <a:spcPct val="0"/>
              </a:spcBef>
              <a:spcAft>
                <a:spcPct val="0"/>
              </a:spcAft>
            </a:pPr>
            <a:endParaRPr lang="en-US" altLang="en-US" b="1" dirty="0">
              <a:solidFill>
                <a:prstClr val="black"/>
              </a:solidFill>
              <a:latin typeface="Arial" charset="0"/>
              <a:cs typeface="Arial" charset="0"/>
            </a:endParaRPr>
          </a:p>
          <a:p>
            <a:pPr lvl="0" fontAlgn="base">
              <a:spcBef>
                <a:spcPct val="0"/>
              </a:spcBef>
              <a:spcAft>
                <a:spcPct val="0"/>
              </a:spcAft>
            </a:pPr>
            <a:endParaRPr lang="en-US" altLang="en-US" dirty="0">
              <a:solidFill>
                <a:prstClr val="black"/>
              </a:solidFill>
              <a:latin typeface="Arial" charset="0"/>
              <a:cs typeface="Arial" charset="0"/>
            </a:endParaRPr>
          </a:p>
        </p:txBody>
      </p:sp>
    </p:spTree>
    <p:extLst>
      <p:ext uri="{BB962C8B-B14F-4D97-AF65-F5344CB8AC3E}">
        <p14:creationId xmlns:p14="http://schemas.microsoft.com/office/powerpoint/2010/main" val="320048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5417"/>
            <a:ext cx="9144001"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lnSpc>
                <a:spcPct val="200000"/>
              </a:lnSpc>
              <a:spcBef>
                <a:spcPct val="0"/>
              </a:spcBef>
              <a:spcAft>
                <a:spcPct val="0"/>
              </a:spcAft>
            </a:pPr>
            <a:r>
              <a:rPr lang="en-US" altLang="en-US" sz="2000" b="1" dirty="0">
                <a:solidFill>
                  <a:srgbClr val="0000FF"/>
                </a:solidFill>
                <a:latin typeface="Courier New" panose="02070309020205020404" pitchFamily="49" charset="0"/>
                <a:cs typeface="Courier New" panose="02070309020205020404" pitchFamily="49" charset="0"/>
              </a:rPr>
              <a:t>DIMENSIONS OF THE WAR</a:t>
            </a:r>
          </a:p>
          <a:p>
            <a:pPr eaLnBrk="0" fontAlgn="base" hangingPunct="0">
              <a:lnSpc>
                <a:spcPct val="200000"/>
              </a:lnSpc>
              <a:spcBef>
                <a:spcPct val="0"/>
              </a:spcBef>
              <a:spcAft>
                <a:spcPct val="0"/>
              </a:spcAft>
            </a:pPr>
            <a:r>
              <a:rPr lang="en-US" altLang="en-US" sz="2000" b="1" dirty="0">
                <a:solidFill>
                  <a:srgbClr val="0000FF"/>
                </a:solidFill>
                <a:latin typeface="Courier New" panose="02070309020205020404" pitchFamily="49" charset="0"/>
                <a:cs typeface="Courier New" panose="02070309020205020404" pitchFamily="49" charset="0"/>
              </a:rPr>
              <a:t>	1) </a:t>
            </a:r>
            <a:r>
              <a:rPr lang="en-US" altLang="en-US" sz="2000" b="1" dirty="0">
                <a:solidFill>
                  <a:srgbClr val="FF0000"/>
                </a:solidFill>
                <a:latin typeface="Courier New" panose="02070309020205020404" pitchFamily="49" charset="0"/>
                <a:cs typeface="Courier New" panose="02070309020205020404" pitchFamily="49" charset="0"/>
              </a:rPr>
              <a:t>Largest Land Armies assembled in Human history </a:t>
            </a:r>
            <a:r>
              <a:rPr lang="en-US" altLang="en-US" sz="2000" b="1" dirty="0">
                <a:solidFill>
                  <a:srgbClr val="0000FF"/>
                </a:solidFill>
                <a:latin typeface="Courier New" panose="02070309020205020404" pitchFamily="49" charset="0"/>
                <a:cs typeface="Courier New" panose="02070309020205020404" pitchFamily="49" charset="0"/>
              </a:rPr>
              <a:t>-- by 1863 the North had 1,000,000 men under arms and the South 650,000.</a:t>
            </a:r>
            <a:br>
              <a:rPr lang="en-US" altLang="en-US" sz="2000" b="1" dirty="0">
                <a:solidFill>
                  <a:srgbClr val="0000FF"/>
                </a:solidFill>
                <a:latin typeface="Courier New" panose="02070309020205020404" pitchFamily="49" charset="0"/>
                <a:cs typeface="Courier New" panose="02070309020205020404" pitchFamily="49" charset="0"/>
              </a:rPr>
            </a:br>
            <a:r>
              <a:rPr lang="en-US" altLang="en-US" sz="2000" b="1" dirty="0">
                <a:solidFill>
                  <a:srgbClr val="0000FF"/>
                </a:solidFill>
                <a:latin typeface="Courier New" panose="02070309020205020404" pitchFamily="49" charset="0"/>
                <a:cs typeface="Courier New" panose="02070309020205020404" pitchFamily="49" charset="0"/>
              </a:rPr>
              <a:t>	2) Battles involving over 100,000 men were commonplace and some reached 200,000.</a:t>
            </a:r>
            <a:br>
              <a:rPr lang="en-US" altLang="en-US" sz="2000" b="1" dirty="0">
                <a:solidFill>
                  <a:srgbClr val="0000FF"/>
                </a:solidFill>
                <a:latin typeface="Courier New" panose="02070309020205020404" pitchFamily="49" charset="0"/>
                <a:cs typeface="Courier New" panose="02070309020205020404" pitchFamily="49" charset="0"/>
              </a:rPr>
            </a:br>
            <a:r>
              <a:rPr lang="en-US" altLang="en-US" sz="2000" b="1" dirty="0">
                <a:solidFill>
                  <a:srgbClr val="0000FF"/>
                </a:solidFill>
                <a:latin typeface="Courier New" panose="02070309020205020404" pitchFamily="49" charset="0"/>
                <a:cs typeface="Courier New" panose="02070309020205020404" pitchFamily="49" charset="0"/>
              </a:rPr>
              <a:t>	3) In one day, nearly 5,000 men were killed at Antietam and 20,000 wounded. It is still the most American soldiers killed in one day.</a:t>
            </a:r>
            <a:br>
              <a:rPr lang="en-US" altLang="en-US" sz="2000" b="1" dirty="0">
                <a:solidFill>
                  <a:srgbClr val="0000FF"/>
                </a:solidFill>
                <a:latin typeface="Courier New" panose="02070309020205020404" pitchFamily="49" charset="0"/>
                <a:cs typeface="Courier New" panose="02070309020205020404" pitchFamily="49" charset="0"/>
              </a:rPr>
            </a:br>
            <a:r>
              <a:rPr lang="en-US" altLang="en-US" sz="2000" b="1" dirty="0">
                <a:solidFill>
                  <a:srgbClr val="FF00FF"/>
                </a:solidFill>
                <a:latin typeface="Courier New" panose="02070309020205020404" pitchFamily="49" charset="0"/>
                <a:cs typeface="Courier New" panose="02070309020205020404" pitchFamily="49" charset="0"/>
              </a:rPr>
              <a:t>	4) Total Dead: 360,000 North + 258,000 South = 618,000 with at least 500,000 wounded</a:t>
            </a:r>
            <a:r>
              <a:rPr lang="en-US" altLang="en-US" sz="2000" b="1" dirty="0">
                <a:solidFill>
                  <a:srgbClr val="0000FF"/>
                </a:solidFill>
                <a:latin typeface="Courier New" panose="02070309020205020404" pitchFamily="49" charset="0"/>
                <a:cs typeface="Courier New" panose="02070309020205020404" pitchFamily="49" charset="0"/>
              </a:rPr>
              <a:t>.</a:t>
            </a:r>
            <a:endParaRPr lang="en-US" alt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36076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pPr lvl="0" fontAlgn="base">
              <a:lnSpc>
                <a:spcPct val="200000"/>
              </a:lnSpc>
              <a:spcBef>
                <a:spcPct val="0"/>
              </a:spcBef>
              <a:spcAft>
                <a:spcPct val="0"/>
              </a:spcAft>
            </a:pPr>
            <a:r>
              <a:rPr lang="en-US" sz="2000" b="1" dirty="0" err="1">
                <a:solidFill>
                  <a:prstClr val="black"/>
                </a:solidFill>
                <a:latin typeface="Courier New" panose="02070309020205020404" pitchFamily="49" charset="0"/>
                <a:cs typeface="Courier New" panose="02070309020205020404" pitchFamily="49" charset="0"/>
              </a:rPr>
              <a:t>Sylla</a:t>
            </a:r>
            <a:r>
              <a:rPr lang="en-US" sz="2000" b="1" dirty="0">
                <a:solidFill>
                  <a:prstClr val="black"/>
                </a:solidFill>
                <a:latin typeface="Courier New" panose="02070309020205020404" pitchFamily="49" charset="0"/>
                <a:cs typeface="Courier New" panose="02070309020205020404" pitchFamily="49" charset="0"/>
              </a:rPr>
              <a:t>, 1969, p.658-659:  “In the early 1850's incorporated banking was prohibited in a number of states and territories, either by the laws or by the sentiments of state legislatures.” … “</a:t>
            </a:r>
            <a:r>
              <a:rPr lang="en-US" sz="2000" b="1" dirty="0">
                <a:solidFill>
                  <a:srgbClr val="FF00FF"/>
                </a:solidFill>
                <a:latin typeface="Courier New" panose="02070309020205020404" pitchFamily="49" charset="0"/>
                <a:cs typeface="Courier New" panose="02070309020205020404" pitchFamily="49" charset="0"/>
              </a:rPr>
              <a:t>free banking laws were a response to popular revulsion at the frequent corruption involved in older chartering procedures in which politicians accepted bribes or political favors </a:t>
            </a:r>
            <a:r>
              <a:rPr lang="en-US" sz="2000" b="1" dirty="0">
                <a:solidFill>
                  <a:prstClr val="black"/>
                </a:solidFill>
                <a:latin typeface="Courier New" panose="02070309020205020404" pitchFamily="49" charset="0"/>
                <a:cs typeface="Courier New" panose="02070309020205020404" pitchFamily="49" charset="0"/>
              </a:rPr>
              <a:t>from interested parties in return for allowing the establishment of new bank…” </a:t>
            </a:r>
            <a:r>
              <a:rPr lang="en-US" sz="2000" b="1" dirty="0" smtClean="0">
                <a:solidFill>
                  <a:prstClr val="black"/>
                </a:solidFill>
                <a:latin typeface="Courier New" panose="02070309020205020404" pitchFamily="49" charset="0"/>
                <a:cs typeface="Courier New" panose="02070309020205020404" pitchFamily="49" charset="0"/>
              </a:rPr>
              <a:t>…</a:t>
            </a:r>
            <a:endParaRPr lang="en-US" sz="2000"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2653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lvl="0" fontAlgn="base">
              <a:lnSpc>
                <a:spcPct val="200000"/>
              </a:lnSpc>
              <a:spcBef>
                <a:spcPct val="0"/>
              </a:spcBef>
              <a:spcAft>
                <a:spcPct val="0"/>
              </a:spcAft>
            </a:pPr>
            <a:r>
              <a:rPr lang="en-US" sz="2000" b="1" dirty="0">
                <a:solidFill>
                  <a:prstClr val="black"/>
                </a:solidFill>
                <a:latin typeface="Courier New" panose="02070309020205020404" pitchFamily="49" charset="0"/>
                <a:cs typeface="Courier New" panose="02070309020205020404" pitchFamily="49" charset="0"/>
              </a:rPr>
              <a:t>“</a:t>
            </a:r>
            <a:r>
              <a:rPr lang="en-US" sz="2000" b="1" dirty="0">
                <a:solidFill>
                  <a:srgbClr val="FF0000"/>
                </a:solidFill>
                <a:latin typeface="Courier New" panose="02070309020205020404" pitchFamily="49" charset="0"/>
                <a:cs typeface="Courier New" panose="02070309020205020404" pitchFamily="49" charset="0"/>
              </a:rPr>
              <a:t>Free banking laws made the chartering of banks an administrative rather than legislative function of state governments</a:t>
            </a:r>
            <a:r>
              <a:rPr lang="en-US" sz="2000" b="1" dirty="0">
                <a:solidFill>
                  <a:prstClr val="black"/>
                </a:solidFill>
                <a:latin typeface="Courier New" panose="02070309020205020404" pitchFamily="49" charset="0"/>
                <a:cs typeface="Courier New" panose="02070309020205020404" pitchFamily="49" charset="0"/>
              </a:rPr>
              <a:t>. The Federal banking laws of 1863 and 1864 which established the National Banking System were modeled on state free-banking laws, especially the New York law of 1838, and </a:t>
            </a:r>
            <a:r>
              <a:rPr lang="en-US" sz="2000" b="1" dirty="0">
                <a:solidFill>
                  <a:srgbClr val="0000FF"/>
                </a:solidFill>
                <a:latin typeface="Courier New" panose="02070309020205020404" pitchFamily="49" charset="0"/>
                <a:cs typeface="Courier New" panose="02070309020205020404" pitchFamily="49" charset="0"/>
              </a:rPr>
              <a:t>in a nominal sense they represented the extension of free banking to the entire country</a:t>
            </a:r>
            <a:r>
              <a:rPr lang="en-US" sz="2000" b="1" dirty="0">
                <a:solidFill>
                  <a:prstClr val="black"/>
                </a:solidFill>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582512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844"/>
            <a:ext cx="9144000" cy="7417415"/>
          </a:xfrm>
          <a:prstGeom prst="rect">
            <a:avLst/>
          </a:prstGeom>
        </p:spPr>
        <p:txBody>
          <a:bodyPr wrap="square">
            <a:spAutoFit/>
          </a:bodyPr>
          <a:lstStyle/>
          <a:p>
            <a:pPr lvl="0" eaLnBrk="0" fontAlgn="base" hangingPunct="0">
              <a:lnSpc>
                <a:spcPct val="200000"/>
              </a:lnSpc>
              <a:spcBef>
                <a:spcPct val="0"/>
              </a:spcBef>
              <a:spcAft>
                <a:spcPct val="0"/>
              </a:spcAft>
              <a:buFontTx/>
              <a:buAutoNum type="arabicPeriod"/>
            </a:pPr>
            <a:r>
              <a:rPr lang="en-US" altLang="en-US" dirty="0" smtClean="0">
                <a:solidFill>
                  <a:prstClr val="black"/>
                </a:solidFill>
                <a:latin typeface="Arial" charset="0"/>
                <a:cs typeface="Arial" charset="0"/>
              </a:rPr>
              <a:t> </a:t>
            </a:r>
            <a:r>
              <a:rPr lang="en-US" altLang="en-US" sz="2000" b="1" dirty="0" smtClean="0">
                <a:solidFill>
                  <a:prstClr val="black"/>
                </a:solidFill>
                <a:latin typeface="Courier New" panose="02070309020205020404" pitchFamily="49" charset="0"/>
                <a:cs typeface="Courier New" panose="02070309020205020404" pitchFamily="49" charset="0"/>
              </a:rPr>
              <a:t>The Aim of the National Bank Acts of 1863, 1864, and 1865, </a:t>
            </a:r>
            <a:r>
              <a:rPr lang="en-US" altLang="en-US" sz="2000" b="1" dirty="0">
                <a:solidFill>
                  <a:prstClr val="black"/>
                </a:solidFill>
                <a:latin typeface="Courier New" panose="02070309020205020404" pitchFamily="49" charset="0"/>
                <a:cs typeface="Courier New" panose="02070309020205020404" pitchFamily="49" charset="0"/>
              </a:rPr>
              <a:t>was to "nationalize" the State Banks and </a:t>
            </a:r>
            <a:r>
              <a:rPr lang="en-US" altLang="en-US" sz="2000" b="1" dirty="0" smtClean="0">
                <a:solidFill>
                  <a:prstClr val="black"/>
                </a:solidFill>
                <a:latin typeface="Courier New" panose="02070309020205020404" pitchFamily="49" charset="0"/>
                <a:cs typeface="Courier New" panose="02070309020205020404" pitchFamily="49" charset="0"/>
              </a:rPr>
              <a:t>"force-feed" </a:t>
            </a:r>
            <a:r>
              <a:rPr lang="en-US" altLang="en-US" sz="2000" b="1" dirty="0">
                <a:solidFill>
                  <a:prstClr val="black"/>
                </a:solidFill>
                <a:latin typeface="Courier New" panose="02070309020205020404" pitchFamily="49" charset="0"/>
                <a:cs typeface="Courier New" panose="02070309020205020404" pitchFamily="49" charset="0"/>
              </a:rPr>
              <a:t>them federal </a:t>
            </a:r>
            <a:r>
              <a:rPr lang="en-US" altLang="en-US" sz="2000" b="1" dirty="0" smtClean="0">
                <a:solidFill>
                  <a:prstClr val="black"/>
                </a:solidFill>
                <a:latin typeface="Courier New" panose="02070309020205020404" pitchFamily="49" charset="0"/>
                <a:cs typeface="Courier New" panose="02070309020205020404" pitchFamily="49" charset="0"/>
              </a:rPr>
              <a:t>securities thereby </a:t>
            </a:r>
            <a:r>
              <a:rPr lang="en-US" altLang="en-US" sz="2000" b="1" dirty="0" smtClean="0">
                <a:solidFill>
                  <a:srgbClr val="0000FF"/>
                </a:solidFill>
                <a:latin typeface="Courier New" panose="02070309020205020404" pitchFamily="49" charset="0"/>
                <a:cs typeface="Courier New" panose="02070309020205020404" pitchFamily="49" charset="0"/>
              </a:rPr>
              <a:t>vacuuming up as much specie in the North as possible</a:t>
            </a:r>
            <a:r>
              <a:rPr lang="en-US" altLang="en-US" sz="2000" b="1" dirty="0" smtClean="0">
                <a:solidFill>
                  <a:prstClr val="black"/>
                </a:solidFill>
                <a:latin typeface="Courier New" panose="02070309020205020404" pitchFamily="49" charset="0"/>
                <a:cs typeface="Courier New" panose="02070309020205020404" pitchFamily="49" charset="0"/>
              </a:rPr>
              <a:t>.</a:t>
            </a:r>
            <a:endParaRPr lang="en-US" altLang="en-US" sz="2000" b="1" dirty="0">
              <a:solidFill>
                <a:prstClr val="black"/>
              </a:solidFill>
              <a:latin typeface="Courier New" panose="02070309020205020404" pitchFamily="49" charset="0"/>
              <a:cs typeface="Courier New" panose="02070309020205020404" pitchFamily="49" charset="0"/>
            </a:endParaRPr>
          </a:p>
          <a:p>
            <a:pPr lvl="0" eaLnBrk="0" fontAlgn="base" hangingPunct="0">
              <a:lnSpc>
                <a:spcPct val="200000"/>
              </a:lnSpc>
              <a:spcBef>
                <a:spcPct val="0"/>
              </a:spcBef>
              <a:spcAft>
                <a:spcPct val="0"/>
              </a:spcAft>
              <a:buFontTx/>
              <a:buAutoNum type="arabicPeriod" startAt="2"/>
            </a:pPr>
            <a:r>
              <a:rPr lang="en-US" altLang="en-US" sz="2000" b="1" dirty="0" smtClean="0">
                <a:solidFill>
                  <a:prstClr val="black"/>
                </a:solidFill>
                <a:latin typeface="Courier New" panose="02070309020205020404" pitchFamily="49" charset="0"/>
                <a:cs typeface="Courier New" panose="02070309020205020404" pitchFamily="49" charset="0"/>
              </a:rPr>
              <a:t> State </a:t>
            </a:r>
            <a:r>
              <a:rPr lang="en-US" altLang="en-US" sz="2000" b="1" dirty="0">
                <a:solidFill>
                  <a:prstClr val="black"/>
                </a:solidFill>
                <a:latin typeface="Courier New" panose="02070309020205020404" pitchFamily="49" charset="0"/>
                <a:cs typeface="Courier New" panose="02070309020205020404" pitchFamily="49" charset="0"/>
              </a:rPr>
              <a:t>Banks were to be </a:t>
            </a:r>
            <a:r>
              <a:rPr lang="en-US" altLang="en-US" sz="2000" b="1" dirty="0" smtClean="0">
                <a:solidFill>
                  <a:prstClr val="black"/>
                </a:solidFill>
                <a:latin typeface="Courier New" panose="02070309020205020404" pitchFamily="49" charset="0"/>
                <a:cs typeface="Courier New" panose="02070309020205020404" pitchFamily="49" charset="0"/>
              </a:rPr>
              <a:t>re-chartered </a:t>
            </a:r>
            <a:r>
              <a:rPr lang="en-US" altLang="en-US" sz="2000" b="1" dirty="0">
                <a:solidFill>
                  <a:prstClr val="black"/>
                </a:solidFill>
                <a:latin typeface="Courier New" panose="02070309020205020404" pitchFamily="49" charset="0"/>
                <a:cs typeface="Courier New" panose="02070309020205020404" pitchFamily="49" charset="0"/>
              </a:rPr>
              <a:t>by the Federal </a:t>
            </a:r>
            <a:r>
              <a:rPr lang="en-US" altLang="en-US" sz="2000" b="1" dirty="0" smtClean="0">
                <a:solidFill>
                  <a:prstClr val="black"/>
                </a:solidFill>
                <a:latin typeface="Courier New" panose="02070309020205020404" pitchFamily="49" charset="0"/>
                <a:cs typeface="Courier New" panose="02070309020205020404" pitchFamily="49" charset="0"/>
              </a:rPr>
              <a:t>Government. </a:t>
            </a:r>
            <a:endParaRPr lang="en-US" altLang="en-US" sz="2000" b="1" dirty="0">
              <a:solidFill>
                <a:prstClr val="black"/>
              </a:solidFill>
              <a:latin typeface="Courier New" panose="02070309020205020404" pitchFamily="49" charset="0"/>
              <a:cs typeface="Courier New" panose="02070309020205020404" pitchFamily="49" charset="0"/>
            </a:endParaRPr>
          </a:p>
          <a:p>
            <a:pPr lvl="0" eaLnBrk="0" fontAlgn="base" hangingPunct="0">
              <a:lnSpc>
                <a:spcPct val="200000"/>
              </a:lnSpc>
              <a:spcBef>
                <a:spcPct val="0"/>
              </a:spcBef>
              <a:spcAft>
                <a:spcPct val="0"/>
              </a:spcAft>
              <a:buFontTx/>
              <a:buAutoNum type="arabicPeriod" startAt="3"/>
            </a:pPr>
            <a:r>
              <a:rPr lang="en-US" altLang="en-US" sz="2000" b="1" dirty="0" smtClean="0">
                <a:solidFill>
                  <a:prstClr val="black"/>
                </a:solidFill>
                <a:latin typeface="Courier New" panose="02070309020205020404" pitchFamily="49" charset="0"/>
                <a:cs typeface="Courier New" panose="02070309020205020404" pitchFamily="49" charset="0"/>
              </a:rPr>
              <a:t> </a:t>
            </a:r>
            <a:r>
              <a:rPr lang="en-US" altLang="en-US" sz="2000" b="1" dirty="0" smtClean="0">
                <a:solidFill>
                  <a:srgbClr val="FF00FF"/>
                </a:solidFill>
                <a:latin typeface="Courier New" panose="02070309020205020404" pitchFamily="49" charset="0"/>
                <a:cs typeface="Courier New" panose="02070309020205020404" pitchFamily="49" charset="0"/>
              </a:rPr>
              <a:t>Stiff </a:t>
            </a:r>
            <a:r>
              <a:rPr lang="en-US" altLang="en-US" sz="2000" b="1" dirty="0">
                <a:solidFill>
                  <a:srgbClr val="FF00FF"/>
                </a:solidFill>
                <a:latin typeface="Courier New" panose="02070309020205020404" pitchFamily="49" charset="0"/>
                <a:cs typeface="Courier New" panose="02070309020205020404" pitchFamily="49" charset="0"/>
              </a:rPr>
              <a:t>Reserve Requirements </a:t>
            </a:r>
            <a:r>
              <a:rPr lang="en-US" altLang="en-US" sz="2000" b="1" dirty="0" smtClean="0">
                <a:solidFill>
                  <a:prstClr val="black"/>
                </a:solidFill>
                <a:latin typeface="Courier New" panose="02070309020205020404" pitchFamily="49" charset="0"/>
                <a:cs typeface="Courier New" panose="02070309020205020404" pitchFamily="49" charset="0"/>
              </a:rPr>
              <a:t>($50,000.00 [6000 or less pop], $100,000.00 [6000 – 50,000 pop], $200,000 [more than 50,000 pop])</a:t>
            </a:r>
            <a:endParaRPr lang="en-US" altLang="en-US" sz="2000" b="1" dirty="0">
              <a:solidFill>
                <a:prstClr val="black"/>
              </a:solidFill>
              <a:latin typeface="Courier New" panose="02070309020205020404" pitchFamily="49" charset="0"/>
              <a:cs typeface="Courier New" panose="02070309020205020404" pitchFamily="49" charset="0"/>
            </a:endParaRPr>
          </a:p>
          <a:p>
            <a:pPr lvl="0" eaLnBrk="0" fontAlgn="base" hangingPunct="0">
              <a:lnSpc>
                <a:spcPct val="200000"/>
              </a:lnSpc>
              <a:spcBef>
                <a:spcPct val="0"/>
              </a:spcBef>
              <a:spcAft>
                <a:spcPct val="0"/>
              </a:spcAft>
              <a:buFontTx/>
              <a:buAutoNum type="arabicPeriod" startAt="4"/>
            </a:pPr>
            <a:r>
              <a:rPr lang="en-US" altLang="en-US" sz="2000" b="1" dirty="0" smtClean="0">
                <a:solidFill>
                  <a:prstClr val="black"/>
                </a:solidFill>
                <a:latin typeface="Courier New" panose="02070309020205020404" pitchFamily="49" charset="0"/>
                <a:cs typeface="Courier New" panose="02070309020205020404" pitchFamily="49" charset="0"/>
              </a:rPr>
              <a:t> Required </a:t>
            </a:r>
            <a:r>
              <a:rPr lang="en-US" altLang="en-US" sz="2000" b="1" dirty="0">
                <a:solidFill>
                  <a:prstClr val="black"/>
                </a:solidFill>
                <a:latin typeface="Courier New" panose="02070309020205020404" pitchFamily="49" charset="0"/>
                <a:cs typeface="Courier New" panose="02070309020205020404" pitchFamily="49" charset="0"/>
              </a:rPr>
              <a:t>1/3 of </a:t>
            </a:r>
            <a:r>
              <a:rPr lang="en-US" altLang="en-US" sz="2000" b="1" dirty="0" smtClean="0">
                <a:solidFill>
                  <a:prstClr val="black"/>
                </a:solidFill>
                <a:latin typeface="Courier New" panose="02070309020205020404" pitchFamily="49" charset="0"/>
                <a:cs typeface="Courier New" panose="02070309020205020404" pitchFamily="49" charset="0"/>
              </a:rPr>
              <a:t>Reserves </a:t>
            </a:r>
            <a:r>
              <a:rPr lang="en-US" altLang="en-US" sz="2000" b="1" dirty="0">
                <a:solidFill>
                  <a:prstClr val="black"/>
                </a:solidFill>
                <a:latin typeface="Courier New" panose="02070309020205020404" pitchFamily="49" charset="0"/>
                <a:cs typeface="Courier New" panose="02070309020205020404" pitchFamily="49" charset="0"/>
              </a:rPr>
              <a:t>be Invested in U.S. </a:t>
            </a:r>
            <a:r>
              <a:rPr lang="en-US" altLang="en-US" sz="2000" b="1" dirty="0" smtClean="0">
                <a:solidFill>
                  <a:prstClr val="black"/>
                </a:solidFill>
                <a:latin typeface="Courier New" panose="02070309020205020404" pitchFamily="49" charset="0"/>
                <a:cs typeface="Courier New" panose="02070309020205020404" pitchFamily="49" charset="0"/>
              </a:rPr>
              <a:t>Bonds by Comptroller of the Currency.</a:t>
            </a:r>
            <a:r>
              <a:rPr lang="en-US" altLang="en-US" dirty="0">
                <a:solidFill>
                  <a:prstClr val="black"/>
                </a:solidFill>
                <a:latin typeface="Arial" charset="0"/>
                <a:cs typeface="Arial" charset="0"/>
              </a:rPr>
              <a:t/>
            </a:r>
            <a:br>
              <a:rPr lang="en-US" altLang="en-US" dirty="0">
                <a:solidFill>
                  <a:prstClr val="black"/>
                </a:solidFill>
                <a:latin typeface="Arial" charset="0"/>
                <a:cs typeface="Arial" charset="0"/>
              </a:rPr>
            </a:br>
            <a:endParaRPr lang="en-US" altLang="en-US" dirty="0">
              <a:solidFill>
                <a:prstClr val="black"/>
              </a:solidFill>
              <a:latin typeface="Arial" charset="0"/>
              <a:cs typeface="Arial" charset="0"/>
            </a:endParaRPr>
          </a:p>
        </p:txBody>
      </p:sp>
    </p:spTree>
    <p:extLst>
      <p:ext uri="{BB962C8B-B14F-4D97-AF65-F5344CB8AC3E}">
        <p14:creationId xmlns:p14="http://schemas.microsoft.com/office/powerpoint/2010/main" val="386123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08"/>
            <a:ext cx="9144000" cy="4401205"/>
          </a:xfrm>
          <a:prstGeom prst="rect">
            <a:avLst/>
          </a:prstGeom>
        </p:spPr>
        <p:txBody>
          <a:bodyPr wrap="square">
            <a:spAutoFit/>
          </a:bodyPr>
          <a:lstStyle/>
          <a:p>
            <a:pPr lvl="0" eaLnBrk="0" fontAlgn="base" hangingPunct="0">
              <a:lnSpc>
                <a:spcPct val="200000"/>
              </a:lnSpc>
              <a:spcBef>
                <a:spcPct val="0"/>
              </a:spcBef>
              <a:spcAft>
                <a:spcPct val="0"/>
              </a:spcAft>
            </a:pPr>
            <a:endParaRPr lang="en-US" altLang="en-US" sz="2000" b="1" dirty="0">
              <a:solidFill>
                <a:prstClr val="black"/>
              </a:solidFill>
              <a:latin typeface="Courier New" panose="02070309020205020404" pitchFamily="49" charset="0"/>
              <a:cs typeface="Courier New" panose="02070309020205020404" pitchFamily="49" charset="0"/>
            </a:endParaRPr>
          </a:p>
          <a:p>
            <a:pPr lvl="0" eaLnBrk="0" fontAlgn="base" hangingPunct="0">
              <a:lnSpc>
                <a:spcPct val="200000"/>
              </a:lnSpc>
              <a:spcBef>
                <a:spcPct val="0"/>
              </a:spcBef>
              <a:spcAft>
                <a:spcPct val="0"/>
              </a:spcAft>
              <a:buFontTx/>
              <a:buAutoNum type="arabicPeriod" startAt="5"/>
            </a:pPr>
            <a:r>
              <a:rPr lang="en-US" altLang="en-US" sz="2000" b="1" dirty="0">
                <a:solidFill>
                  <a:prstClr val="black"/>
                </a:solidFill>
                <a:latin typeface="Courier New" panose="02070309020205020404" pitchFamily="49" charset="0"/>
                <a:cs typeface="Courier New" panose="02070309020205020404" pitchFamily="49" charset="0"/>
              </a:rPr>
              <a:t> U.S. Notes Issued to Banks at 90% of face value of </a:t>
            </a:r>
            <a:r>
              <a:rPr lang="en-US" altLang="en-US" sz="2000" b="1" dirty="0" smtClean="0">
                <a:solidFill>
                  <a:prstClr val="black"/>
                </a:solidFill>
                <a:latin typeface="Courier New" panose="02070309020205020404" pitchFamily="49" charset="0"/>
                <a:cs typeface="Courier New" panose="02070309020205020404" pitchFamily="49" charset="0"/>
              </a:rPr>
              <a:t>Bonds. </a:t>
            </a:r>
            <a:endParaRPr lang="en-US" altLang="en-US" sz="2000" b="1" dirty="0">
              <a:solidFill>
                <a:prstClr val="black"/>
              </a:solidFill>
              <a:latin typeface="Courier New" panose="02070309020205020404" pitchFamily="49" charset="0"/>
              <a:cs typeface="Courier New" panose="02070309020205020404" pitchFamily="49" charset="0"/>
            </a:endParaRPr>
          </a:p>
          <a:p>
            <a:pPr lvl="0" eaLnBrk="0" fontAlgn="base" hangingPunct="0">
              <a:lnSpc>
                <a:spcPct val="200000"/>
              </a:lnSpc>
              <a:spcBef>
                <a:spcPct val="0"/>
              </a:spcBef>
              <a:spcAft>
                <a:spcPct val="0"/>
              </a:spcAft>
              <a:buFontTx/>
              <a:buAutoNum type="arabicPeriod" startAt="6"/>
            </a:pPr>
            <a:r>
              <a:rPr lang="en-US" altLang="en-US" sz="2000" b="1" dirty="0">
                <a:solidFill>
                  <a:prstClr val="black"/>
                </a:solidFill>
                <a:latin typeface="Courier New" panose="02070309020205020404" pitchFamily="49" charset="0"/>
                <a:cs typeface="Courier New" panose="02070309020205020404" pitchFamily="49" charset="0"/>
              </a:rPr>
              <a:t> Notes Made Legal </a:t>
            </a:r>
            <a:r>
              <a:rPr lang="en-US" altLang="en-US" sz="2000" b="1" dirty="0" smtClean="0">
                <a:solidFill>
                  <a:prstClr val="black"/>
                </a:solidFill>
                <a:latin typeface="Courier New" panose="02070309020205020404" pitchFamily="49" charset="0"/>
                <a:cs typeface="Courier New" panose="02070309020205020404" pitchFamily="49" charset="0"/>
              </a:rPr>
              <a:t>Tender. </a:t>
            </a:r>
            <a:endParaRPr lang="en-US" altLang="en-US" sz="2000" b="1" dirty="0">
              <a:solidFill>
                <a:prstClr val="black"/>
              </a:solidFill>
              <a:latin typeface="Courier New" panose="02070309020205020404" pitchFamily="49" charset="0"/>
              <a:cs typeface="Courier New" panose="02070309020205020404" pitchFamily="49" charset="0"/>
            </a:endParaRPr>
          </a:p>
          <a:p>
            <a:pPr lvl="0" eaLnBrk="0" fontAlgn="base" hangingPunct="0">
              <a:lnSpc>
                <a:spcPct val="200000"/>
              </a:lnSpc>
              <a:spcBef>
                <a:spcPct val="0"/>
              </a:spcBef>
              <a:spcAft>
                <a:spcPct val="0"/>
              </a:spcAft>
            </a:pPr>
            <a:r>
              <a:rPr lang="en-US" altLang="en-US" sz="2000" b="1" dirty="0">
                <a:solidFill>
                  <a:prstClr val="black"/>
                </a:solidFill>
                <a:latin typeface="Courier New" panose="02070309020205020404" pitchFamily="49" charset="0"/>
                <a:cs typeface="Courier New" panose="02070309020205020404" pitchFamily="49" charset="0"/>
              </a:rPr>
              <a:t>7. </a:t>
            </a:r>
            <a:r>
              <a:rPr lang="en-US" altLang="en-US" sz="2000" b="1" dirty="0">
                <a:solidFill>
                  <a:srgbClr val="FF00FF"/>
                </a:solidFill>
                <a:latin typeface="Courier New" panose="02070309020205020404" pitchFamily="49" charset="0"/>
                <a:cs typeface="Courier New" panose="02070309020205020404" pitchFamily="49" charset="0"/>
              </a:rPr>
              <a:t>The 1864 Act levied a 2% Tax on State Bank Notes</a:t>
            </a:r>
          </a:p>
          <a:p>
            <a:pPr lvl="0" eaLnBrk="0" fontAlgn="base" hangingPunct="0">
              <a:lnSpc>
                <a:spcPct val="200000"/>
              </a:lnSpc>
              <a:spcBef>
                <a:spcPct val="0"/>
              </a:spcBef>
              <a:spcAft>
                <a:spcPct val="0"/>
              </a:spcAft>
            </a:pPr>
            <a:r>
              <a:rPr lang="en-US" altLang="en-US" sz="2000" b="1" dirty="0">
                <a:solidFill>
                  <a:srgbClr val="FF00FF"/>
                </a:solidFill>
                <a:latin typeface="Courier New" panose="02070309020205020404" pitchFamily="49" charset="0"/>
                <a:cs typeface="Courier New" panose="02070309020205020404" pitchFamily="49" charset="0"/>
              </a:rPr>
              <a:t>and the 1865 Act increased the tax to 10% on State Bank Notes to Drive Them from </a:t>
            </a:r>
            <a:r>
              <a:rPr lang="en-US" altLang="en-US" sz="2000" b="1" dirty="0" smtClean="0">
                <a:solidFill>
                  <a:srgbClr val="FF00FF"/>
                </a:solidFill>
                <a:latin typeface="Courier New" panose="02070309020205020404" pitchFamily="49" charset="0"/>
                <a:cs typeface="Courier New" panose="02070309020205020404" pitchFamily="49" charset="0"/>
              </a:rPr>
              <a:t>Circulation. </a:t>
            </a:r>
            <a:endParaRPr lang="en-US" altLang="en-US" sz="2000" b="1" dirty="0">
              <a:solidFill>
                <a:srgbClr val="FF00FF"/>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46227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38458"/>
            <a:ext cx="9143999" cy="467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783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0024"/>
            <a:ext cx="9144000" cy="467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975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50" y="2133600"/>
            <a:ext cx="2586392" cy="2819400"/>
          </a:xfrm>
          <a:prstGeom prst="rect">
            <a:avLst/>
          </a:prstGeom>
        </p:spPr>
      </p:pic>
      <p:sp>
        <p:nvSpPr>
          <p:cNvPr id="3" name="TextBox 2"/>
          <p:cNvSpPr txBox="1"/>
          <p:nvPr/>
        </p:nvSpPr>
        <p:spPr>
          <a:xfrm>
            <a:off x="1143000" y="457200"/>
            <a:ext cx="7467600" cy="1015663"/>
          </a:xfrm>
          <a:prstGeom prst="rect">
            <a:avLst/>
          </a:prstGeom>
          <a:noFill/>
        </p:spPr>
        <p:txBody>
          <a:bodyPr wrap="square" rtlCol="0">
            <a:spAutoFit/>
          </a:bodyPr>
          <a:lstStyle/>
          <a:p>
            <a:r>
              <a:rPr lang="en-US" sz="2000" b="1" dirty="0" smtClean="0">
                <a:solidFill>
                  <a:srgbClr val="FF0000"/>
                </a:solidFill>
                <a:latin typeface="Courier New" panose="02070309020205020404" pitchFamily="49" charset="0"/>
                <a:cs typeface="Courier New" panose="02070309020205020404" pitchFamily="49" charset="0"/>
              </a:rPr>
              <a:t>The First National Bank in Davenport, Iowa was the first bank in the country to open under the 1863 National Banking Act.</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35682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71" y="15089"/>
            <a:ext cx="9144000" cy="4708981"/>
          </a:xfrm>
          <a:prstGeom prst="rect">
            <a:avLst/>
          </a:prstGeom>
        </p:spPr>
        <p:txBody>
          <a:bodyPr wrap="square">
            <a:spAutoFit/>
          </a:bodyPr>
          <a:lstStyle/>
          <a:p>
            <a:pPr algn="ctr"/>
            <a:r>
              <a:rPr lang="en-US" altLang="en-US" sz="2400" b="1" dirty="0" smtClean="0">
                <a:solidFill>
                  <a:srgbClr val="FF0000"/>
                </a:solidFill>
                <a:latin typeface="Courier New" panose="02070309020205020404" pitchFamily="49" charset="0"/>
                <a:cs typeface="Courier New" panose="02070309020205020404" pitchFamily="49" charset="0"/>
              </a:rPr>
              <a:t>Disadvantages of Non-National Banks</a:t>
            </a:r>
            <a:r>
              <a:rPr lang="en-US" altLang="en-US" dirty="0">
                <a:solidFill>
                  <a:prstClr val="black"/>
                </a:solidFill>
                <a:latin typeface="Arial" charset="0"/>
                <a:cs typeface="Arial" charset="0"/>
              </a:rPr>
              <a:t/>
            </a:r>
            <a:br>
              <a:rPr lang="en-US" altLang="en-US" dirty="0">
                <a:solidFill>
                  <a:prstClr val="black"/>
                </a:solidFill>
                <a:latin typeface="Arial" charset="0"/>
                <a:cs typeface="Arial" charset="0"/>
              </a:rPr>
            </a:br>
            <a:endParaRPr lang="en-US" b="1" i="0" u="none" strike="noStrike" baseline="0" dirty="0" smtClean="0">
              <a:solidFill>
                <a:srgbClr val="000000"/>
              </a:solidFill>
              <a:latin typeface="Times New Roman"/>
            </a:endParaRPr>
          </a:p>
          <a:p>
            <a:endParaRPr lang="en-US" b="1" dirty="0">
              <a:solidFill>
                <a:srgbClr val="000000"/>
              </a:solidFill>
              <a:latin typeface="Times New Roman"/>
            </a:endParaRPr>
          </a:p>
          <a:p>
            <a:pPr>
              <a:lnSpc>
                <a:spcPct val="200000"/>
              </a:lnSpc>
            </a:pPr>
            <a:r>
              <a:rPr lang="en-US" sz="2000" b="1" i="0" u="none" strike="noStrike" baseline="0" dirty="0" err="1" smtClean="0">
                <a:solidFill>
                  <a:srgbClr val="000000"/>
                </a:solidFill>
                <a:latin typeface="Courier New" panose="02070309020205020404" pitchFamily="49" charset="0"/>
                <a:cs typeface="Courier New" panose="02070309020205020404" pitchFamily="49" charset="0"/>
              </a:rPr>
              <a:t>Sylla</a:t>
            </a:r>
            <a:r>
              <a:rPr lang="en-US" sz="2000" b="1" i="0" u="none" strike="noStrike" baseline="0" dirty="0" smtClean="0">
                <a:solidFill>
                  <a:srgbClr val="000000"/>
                </a:solidFill>
                <a:latin typeface="Courier New" panose="02070309020205020404" pitchFamily="49" charset="0"/>
                <a:cs typeface="Courier New" panose="02070309020205020404" pitchFamily="49" charset="0"/>
              </a:rPr>
              <a:t> (1969, p. 663): “This tax [1865 10% Tax] effectively removed the profitability of state bank note issue and once it was legislated the great majority of state banks did convert. </a:t>
            </a:r>
            <a:r>
              <a:rPr lang="en-US" sz="2000" b="1" i="0" u="none" strike="noStrike" baseline="0" dirty="0" smtClean="0">
                <a:solidFill>
                  <a:srgbClr val="FF00FF"/>
                </a:solidFill>
                <a:latin typeface="Courier New" panose="02070309020205020404" pitchFamily="49" charset="0"/>
                <a:cs typeface="Courier New" panose="02070309020205020404" pitchFamily="49" charset="0"/>
              </a:rPr>
              <a:t>The haste with which state banks took out national charters testifies to the central importance of note issue as a banking function at the time</a:t>
            </a:r>
            <a:r>
              <a:rPr lang="en-US" sz="2000" b="1" i="0" u="none" strike="noStrike" baseline="0" dirty="0" smtClean="0">
                <a:solidFill>
                  <a:srgbClr val="000000"/>
                </a:solidFill>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90876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0621"/>
            <a:ext cx="9144000" cy="4401205"/>
          </a:xfrm>
          <a:prstGeom prst="rect">
            <a:avLst/>
          </a:prstGeom>
        </p:spPr>
        <p:txBody>
          <a:bodyPr wrap="square">
            <a:spAutoFit/>
          </a:bodyPr>
          <a:lstStyle/>
          <a:p>
            <a:pPr lvl="0">
              <a:lnSpc>
                <a:spcPct val="200000"/>
              </a:lnSpc>
            </a:pPr>
            <a:r>
              <a:rPr lang="en-US" sz="2000" b="1" dirty="0" err="1" smtClean="0">
                <a:latin typeface="Courier New" panose="02070309020205020404" pitchFamily="49" charset="0"/>
                <a:cs typeface="Courier New" panose="02070309020205020404" pitchFamily="49" charset="0"/>
              </a:rPr>
              <a:t>Sylla</a:t>
            </a:r>
            <a:r>
              <a:rPr lang="en-US" sz="2000" b="1" dirty="0" smtClean="0">
                <a:latin typeface="Courier New" panose="02070309020205020404" pitchFamily="49" charset="0"/>
                <a:cs typeface="Courier New" panose="02070309020205020404" pitchFamily="49" charset="0"/>
              </a:rPr>
              <a:t> (1969, p. 661): “…</a:t>
            </a:r>
            <a:r>
              <a:rPr lang="en-US" sz="2000" b="1" dirty="0" smtClean="0">
                <a:solidFill>
                  <a:srgbClr val="FF0000"/>
                </a:solidFill>
                <a:latin typeface="Courier New" panose="02070309020205020404" pitchFamily="49" charset="0"/>
                <a:cs typeface="Courier New" panose="02070309020205020404" pitchFamily="49" charset="0"/>
              </a:rPr>
              <a:t>national </a:t>
            </a:r>
            <a:r>
              <a:rPr lang="en-US" sz="2000" b="1" dirty="0">
                <a:solidFill>
                  <a:srgbClr val="FF0000"/>
                </a:solidFill>
                <a:latin typeface="Courier New" panose="02070309020205020404" pitchFamily="49" charset="0"/>
                <a:cs typeface="Courier New" panose="02070309020205020404" pitchFamily="49" charset="0"/>
              </a:rPr>
              <a:t>bank capital requirements constituted </a:t>
            </a:r>
            <a:r>
              <a:rPr lang="en-US" sz="2000" b="1" dirty="0" smtClean="0">
                <a:solidFill>
                  <a:srgbClr val="FF0000"/>
                </a:solidFill>
                <a:latin typeface="Courier New" panose="02070309020205020404" pitchFamily="49" charset="0"/>
                <a:cs typeface="Courier New" panose="02070309020205020404" pitchFamily="49" charset="0"/>
              </a:rPr>
              <a:t>a </a:t>
            </a:r>
            <a:r>
              <a:rPr lang="en-US" sz="2000" b="1" dirty="0">
                <a:solidFill>
                  <a:srgbClr val="FF0000"/>
                </a:solidFill>
                <a:latin typeface="Courier New" panose="02070309020205020404" pitchFamily="49" charset="0"/>
                <a:cs typeface="Courier New" panose="02070309020205020404" pitchFamily="49" charset="0"/>
              </a:rPr>
              <a:t>serious entry barrier </a:t>
            </a:r>
            <a:r>
              <a:rPr lang="en-US" sz="2000" b="1" dirty="0" smtClean="0">
                <a:solidFill>
                  <a:prstClr val="black"/>
                </a:solidFill>
                <a:latin typeface="Courier New" panose="02070309020205020404" pitchFamily="49" charset="0"/>
                <a:cs typeface="Courier New" panose="02070309020205020404" pitchFamily="49" charset="0"/>
              </a:rPr>
              <a:t>… </a:t>
            </a:r>
            <a:r>
              <a:rPr lang="en-US" sz="2000" b="1" dirty="0">
                <a:solidFill>
                  <a:prstClr val="black"/>
                </a:solidFill>
                <a:latin typeface="Courier New" panose="02070309020205020404" pitchFamily="49" charset="0"/>
                <a:cs typeface="Courier New" panose="02070309020205020404" pitchFamily="49" charset="0"/>
              </a:rPr>
              <a:t>in many </a:t>
            </a:r>
            <a:r>
              <a:rPr lang="en-US" sz="2000" b="1" dirty="0" smtClean="0">
                <a:solidFill>
                  <a:prstClr val="black"/>
                </a:solidFill>
                <a:latin typeface="Courier New" panose="02070309020205020404" pitchFamily="49" charset="0"/>
                <a:cs typeface="Courier New" panose="02070309020205020404" pitchFamily="49" charset="0"/>
              </a:rPr>
              <a:t>places -- </a:t>
            </a:r>
            <a:r>
              <a:rPr lang="en-US" sz="2000" b="1" dirty="0">
                <a:solidFill>
                  <a:prstClr val="black"/>
                </a:solidFill>
                <a:latin typeface="Courier New" panose="02070309020205020404" pitchFamily="49" charset="0"/>
                <a:cs typeface="Courier New" panose="02070309020205020404" pitchFamily="49" charset="0"/>
              </a:rPr>
              <a:t>especially </a:t>
            </a:r>
            <a:r>
              <a:rPr lang="en-US" sz="2000" b="1" dirty="0">
                <a:solidFill>
                  <a:srgbClr val="FF00FF"/>
                </a:solidFill>
                <a:latin typeface="Courier New" panose="02070309020205020404" pitchFamily="49" charset="0"/>
                <a:cs typeface="Courier New" panose="02070309020205020404" pitchFamily="49" charset="0"/>
              </a:rPr>
              <a:t>small, agricultural </a:t>
            </a:r>
            <a:r>
              <a:rPr lang="en-US" sz="2000" b="1" dirty="0" smtClean="0">
                <a:solidFill>
                  <a:srgbClr val="FF00FF"/>
                </a:solidFill>
                <a:latin typeface="Courier New" panose="02070309020205020404" pitchFamily="49" charset="0"/>
                <a:cs typeface="Courier New" panose="02070309020205020404" pitchFamily="49" charset="0"/>
              </a:rPr>
              <a:t>communities </a:t>
            </a:r>
            <a:r>
              <a:rPr lang="en-US" sz="2000" b="1" dirty="0" smtClean="0">
                <a:solidFill>
                  <a:prstClr val="black"/>
                </a:solidFill>
                <a:latin typeface="Courier New" panose="02070309020205020404" pitchFamily="49" charset="0"/>
                <a:cs typeface="Courier New" panose="02070309020205020404" pitchFamily="49" charset="0"/>
              </a:rPr>
              <a:t>-- the </a:t>
            </a:r>
            <a:r>
              <a:rPr lang="en-US" sz="2000" b="1" dirty="0">
                <a:solidFill>
                  <a:prstClr val="black"/>
                </a:solidFill>
                <a:latin typeface="Courier New" panose="02070309020205020404" pitchFamily="49" charset="0"/>
                <a:cs typeface="Courier New" panose="02070309020205020404" pitchFamily="49" charset="0"/>
              </a:rPr>
              <a:t>amount of deposits a bank could attract was not sufficient to allow the bank to earn a profit on $50,000 of bank capital equal to what could be earned on $50,000 employed in other uses</a:t>
            </a:r>
            <a:r>
              <a:rPr lang="en-US" sz="2000" b="1" dirty="0" smtClean="0">
                <a:solidFill>
                  <a:prstClr val="black"/>
                </a:solidFill>
                <a:latin typeface="Courier New" panose="02070309020205020404" pitchFamily="49" charset="0"/>
                <a:cs typeface="Courier New" panose="02070309020205020404" pitchFamily="49" charset="0"/>
              </a:rPr>
              <a:t>.” </a:t>
            </a:r>
            <a:endParaRPr lang="en-US" sz="2000"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54343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5816977"/>
          </a:xfrm>
          <a:prstGeom prst="rect">
            <a:avLst/>
          </a:prstGeom>
        </p:spPr>
        <p:txBody>
          <a:bodyPr wrap="square">
            <a:spAutoFit/>
          </a:bodyPr>
          <a:lstStyle/>
          <a:p>
            <a:pPr lvl="0" algn="ctr" eaLnBrk="0" fontAlgn="base" hangingPunct="0">
              <a:spcBef>
                <a:spcPct val="0"/>
              </a:spcBef>
              <a:spcAft>
                <a:spcPct val="0"/>
              </a:spcAft>
            </a:pPr>
            <a:r>
              <a:rPr lang="en-US" altLang="en-US" sz="2400" b="1" dirty="0">
                <a:solidFill>
                  <a:srgbClr val="FF0000"/>
                </a:solidFill>
                <a:latin typeface="Courier New" panose="02070309020205020404" pitchFamily="49" charset="0"/>
                <a:cs typeface="Courier New" panose="02070309020205020404" pitchFamily="49" charset="0"/>
              </a:rPr>
              <a:t>Advantages of Non-National Banks</a:t>
            </a:r>
            <a:r>
              <a:rPr lang="en-US" altLang="en-US" dirty="0">
                <a:solidFill>
                  <a:prstClr val="black"/>
                </a:solidFill>
                <a:latin typeface="Arial" charset="0"/>
                <a:cs typeface="Arial" charset="0"/>
              </a:rPr>
              <a:t/>
            </a:r>
            <a:br>
              <a:rPr lang="en-US" altLang="en-US" dirty="0">
                <a:solidFill>
                  <a:prstClr val="black"/>
                </a:solidFill>
                <a:latin typeface="Arial" charset="0"/>
                <a:cs typeface="Arial" charset="0"/>
              </a:rPr>
            </a:br>
            <a:r>
              <a:rPr lang="en-US" altLang="en-US" dirty="0">
                <a:solidFill>
                  <a:prstClr val="black"/>
                </a:solidFill>
                <a:latin typeface="Arial" charset="0"/>
                <a:cs typeface="Arial" charset="0"/>
              </a:rPr>
              <a:t/>
            </a:r>
            <a:br>
              <a:rPr lang="en-US" altLang="en-US" dirty="0">
                <a:solidFill>
                  <a:prstClr val="black"/>
                </a:solidFill>
                <a:latin typeface="Arial" charset="0"/>
                <a:cs typeface="Arial" charset="0"/>
              </a:rPr>
            </a:br>
            <a:endParaRPr lang="en-US" altLang="en-US" dirty="0">
              <a:solidFill>
                <a:prstClr val="black"/>
              </a:solidFill>
              <a:latin typeface="Arial" charset="0"/>
              <a:cs typeface="Arial" charset="0"/>
            </a:endParaRPr>
          </a:p>
          <a:p>
            <a:pPr lvl="0" eaLnBrk="0" fontAlgn="base" hangingPunct="0">
              <a:lnSpc>
                <a:spcPct val="200000"/>
              </a:lnSpc>
              <a:spcBef>
                <a:spcPct val="0"/>
              </a:spcBef>
              <a:spcAft>
                <a:spcPct val="0"/>
              </a:spcAft>
              <a:buFontTx/>
              <a:buAutoNum type="arabicPeriod"/>
            </a:pPr>
            <a:r>
              <a:rPr lang="en-US" altLang="en-US" sz="2000" b="1" dirty="0">
                <a:solidFill>
                  <a:prstClr val="black"/>
                </a:solidFill>
                <a:latin typeface="Courier New" panose="02070309020205020404" pitchFamily="49" charset="0"/>
                <a:cs typeface="Courier New" panose="02070309020205020404" pitchFamily="49" charset="0"/>
              </a:rPr>
              <a:t>Low Capital Requirements </a:t>
            </a:r>
          </a:p>
          <a:p>
            <a:pPr lvl="0" eaLnBrk="0" fontAlgn="base" hangingPunct="0">
              <a:lnSpc>
                <a:spcPct val="200000"/>
              </a:lnSpc>
              <a:spcBef>
                <a:spcPct val="0"/>
              </a:spcBef>
              <a:spcAft>
                <a:spcPct val="0"/>
              </a:spcAft>
              <a:buFontTx/>
              <a:buAutoNum type="arabicPeriod" startAt="2"/>
            </a:pPr>
            <a:r>
              <a:rPr lang="en-US" altLang="en-US" sz="2000" b="1" dirty="0">
                <a:solidFill>
                  <a:prstClr val="black"/>
                </a:solidFill>
                <a:latin typeface="Courier New" panose="02070309020205020404" pitchFamily="49" charset="0"/>
                <a:cs typeface="Courier New" panose="02070309020205020404" pitchFamily="49" charset="0"/>
              </a:rPr>
              <a:t>Could Make Mortgage </a:t>
            </a:r>
            <a:r>
              <a:rPr lang="en-US" altLang="en-US" sz="2000" b="1" dirty="0" smtClean="0">
                <a:solidFill>
                  <a:prstClr val="black"/>
                </a:solidFill>
                <a:latin typeface="Courier New" panose="02070309020205020404" pitchFamily="49" charset="0"/>
                <a:cs typeface="Courier New" panose="02070309020205020404" pitchFamily="49" charset="0"/>
              </a:rPr>
              <a:t>Loans (National Banks could not make Mortgage Loans). </a:t>
            </a:r>
            <a:endParaRPr lang="en-US" altLang="en-US" sz="2000" b="1" dirty="0">
              <a:solidFill>
                <a:prstClr val="black"/>
              </a:solidFill>
              <a:latin typeface="Courier New" panose="02070309020205020404" pitchFamily="49" charset="0"/>
              <a:cs typeface="Courier New" panose="02070309020205020404" pitchFamily="49" charset="0"/>
            </a:endParaRPr>
          </a:p>
          <a:p>
            <a:pPr lvl="0" eaLnBrk="0" fontAlgn="base" hangingPunct="0">
              <a:lnSpc>
                <a:spcPct val="200000"/>
              </a:lnSpc>
              <a:spcBef>
                <a:spcPct val="0"/>
              </a:spcBef>
              <a:spcAft>
                <a:spcPct val="0"/>
              </a:spcAft>
              <a:buFontTx/>
              <a:buAutoNum type="arabicPeriod" startAt="3"/>
            </a:pPr>
            <a:r>
              <a:rPr lang="en-US" altLang="en-US" sz="2000" b="1" dirty="0">
                <a:solidFill>
                  <a:prstClr val="black"/>
                </a:solidFill>
                <a:latin typeface="Courier New" panose="02070309020205020404" pitchFamily="49" charset="0"/>
                <a:cs typeface="Courier New" panose="02070309020205020404" pitchFamily="49" charset="0"/>
              </a:rPr>
              <a:t>Lax Local </a:t>
            </a:r>
            <a:r>
              <a:rPr lang="en-US" altLang="en-US" sz="2000" b="1" dirty="0" smtClean="0">
                <a:solidFill>
                  <a:prstClr val="black"/>
                </a:solidFill>
                <a:latin typeface="Courier New" panose="02070309020205020404" pitchFamily="49" charset="0"/>
                <a:cs typeface="Courier New" panose="02070309020205020404" pitchFamily="49" charset="0"/>
              </a:rPr>
              <a:t>Regulation.</a:t>
            </a:r>
          </a:p>
          <a:p>
            <a:pPr lvl="0" eaLnBrk="0" fontAlgn="base" hangingPunct="0">
              <a:lnSpc>
                <a:spcPct val="200000"/>
              </a:lnSpc>
              <a:spcBef>
                <a:spcPct val="0"/>
              </a:spcBef>
              <a:spcAft>
                <a:spcPct val="0"/>
              </a:spcAft>
              <a:buFontTx/>
              <a:buAutoNum type="arabicPeriod" startAt="3"/>
            </a:pPr>
            <a:r>
              <a:rPr lang="en-US" altLang="en-US" sz="2000" b="1" dirty="0">
                <a:latin typeface="Courier New" panose="02070309020205020404" pitchFamily="49" charset="0"/>
                <a:cs typeface="Courier New" panose="02070309020205020404" pitchFamily="49" charset="0"/>
              </a:rPr>
              <a:t>Ceiling on Total U.S. Note Issue Prevented Many State Banks From Switching when </a:t>
            </a:r>
            <a:r>
              <a:rPr lang="en-US" altLang="en-US" sz="2000" b="1" dirty="0" smtClean="0">
                <a:latin typeface="Courier New" panose="02070309020205020404" pitchFamily="49" charset="0"/>
                <a:cs typeface="Courier New" panose="02070309020205020404" pitchFamily="49" charset="0"/>
              </a:rPr>
              <a:t>it </a:t>
            </a:r>
            <a:r>
              <a:rPr lang="en-US" altLang="en-US" sz="2000" b="1" dirty="0">
                <a:latin typeface="Courier New" panose="02070309020205020404" pitchFamily="49" charset="0"/>
                <a:cs typeface="Courier New" panose="02070309020205020404" pitchFamily="49" charset="0"/>
              </a:rPr>
              <a:t>would have been profitable</a:t>
            </a:r>
            <a:r>
              <a:rPr lang="en-US" altLang="en-US" sz="2000" b="1" dirty="0" smtClean="0">
                <a:latin typeface="Courier New" panose="02070309020205020404" pitchFamily="49" charset="0"/>
                <a:cs typeface="Courier New" panose="02070309020205020404" pitchFamily="49" charset="0"/>
              </a:rPr>
              <a:t>.</a:t>
            </a:r>
            <a:r>
              <a:rPr lang="en-US" altLang="en-US" b="1" dirty="0">
                <a:solidFill>
                  <a:prstClr val="black"/>
                </a:solidFill>
                <a:latin typeface="Courier New" panose="02070309020205020404" pitchFamily="49" charset="0"/>
                <a:cs typeface="Courier New" panose="02070309020205020404" pitchFamily="49" charset="0"/>
              </a:rPr>
              <a:t/>
            </a:r>
            <a:br>
              <a:rPr lang="en-US" altLang="en-US" b="1" dirty="0">
                <a:solidFill>
                  <a:prstClr val="black"/>
                </a:solidFill>
                <a:latin typeface="Courier New" panose="02070309020205020404" pitchFamily="49" charset="0"/>
                <a:cs typeface="Courier New" panose="02070309020205020404" pitchFamily="49" charset="0"/>
              </a:rPr>
            </a:br>
            <a:r>
              <a:rPr lang="en-US" altLang="en-US" dirty="0">
                <a:solidFill>
                  <a:prstClr val="black"/>
                </a:solidFill>
                <a:latin typeface="Arial" charset="0"/>
                <a:cs typeface="Arial" charset="0"/>
              </a:rPr>
              <a:t/>
            </a:r>
            <a:br>
              <a:rPr lang="en-US" altLang="en-US" dirty="0">
                <a:solidFill>
                  <a:prstClr val="black"/>
                </a:solidFill>
                <a:latin typeface="Arial" charset="0"/>
                <a:cs typeface="Arial" charset="0"/>
              </a:rPr>
            </a:br>
            <a:endParaRPr lang="en-US" altLang="en-US" dirty="0">
              <a:solidFill>
                <a:prstClr val="black"/>
              </a:solidFill>
              <a:latin typeface="Arial" charset="0"/>
              <a:cs typeface="Arial" charset="0"/>
            </a:endParaRPr>
          </a:p>
        </p:txBody>
      </p:sp>
    </p:spTree>
    <p:extLst>
      <p:ext uri="{BB962C8B-B14F-4D97-AF65-F5344CB8AC3E}">
        <p14:creationId xmlns:p14="http://schemas.microsoft.com/office/powerpoint/2010/main" val="8178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0"/>
            <a:ext cx="9144000" cy="4160520"/>
          </a:xfrm>
          <a:prstGeom prst="rect">
            <a:avLst/>
          </a:prstGeom>
        </p:spPr>
      </p:pic>
      <p:sp>
        <p:nvSpPr>
          <p:cNvPr id="3" name="Title 2"/>
          <p:cNvSpPr>
            <a:spLocks noGrp="1"/>
          </p:cNvSpPr>
          <p:nvPr>
            <p:ph type="title"/>
          </p:nvPr>
        </p:nvSpPr>
        <p:spPr/>
        <p:txBody>
          <a:bodyPr>
            <a:normAutofit fontScale="90000"/>
          </a:bodyPr>
          <a:lstStyle/>
          <a:p>
            <a:r>
              <a:rPr lang="en-US" sz="3100" b="1" dirty="0" smtClean="0">
                <a:solidFill>
                  <a:srgbClr val="FF0000"/>
                </a:solidFill>
              </a:rPr>
              <a:t>The Aftermath at Bloody Lane by Captain James Hope</a:t>
            </a:r>
            <a:r>
              <a:rPr lang="en-US" b="1" dirty="0" smtClean="0"/>
              <a:t/>
            </a:r>
            <a:br>
              <a:rPr lang="en-US" b="1" dirty="0" smtClean="0"/>
            </a:br>
            <a:endParaRPr lang="en-US" dirty="0"/>
          </a:p>
        </p:txBody>
      </p:sp>
    </p:spTree>
    <p:extLst>
      <p:ext uri="{BB962C8B-B14F-4D97-AF65-F5344CB8AC3E}">
        <p14:creationId xmlns:p14="http://schemas.microsoft.com/office/powerpoint/2010/main" val="1357724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91625"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711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4385816"/>
          </a:xfrm>
          <a:prstGeom prst="rect">
            <a:avLst/>
          </a:prstGeom>
        </p:spPr>
        <p:txBody>
          <a:bodyPr wrap="square">
            <a:spAutoFit/>
          </a:bodyPr>
          <a:lstStyle/>
          <a:p>
            <a:pPr lvl="0" eaLnBrk="0" fontAlgn="base" hangingPunct="0">
              <a:lnSpc>
                <a:spcPct val="150000"/>
              </a:lnSpc>
              <a:spcBef>
                <a:spcPct val="0"/>
              </a:spcBef>
              <a:spcAft>
                <a:spcPct val="0"/>
              </a:spcAft>
            </a:pPr>
            <a:r>
              <a:rPr lang="en-US" altLang="en-US" dirty="0" smtClean="0">
                <a:solidFill>
                  <a:prstClr val="black"/>
                </a:solidFill>
                <a:latin typeface="Arial" charset="0"/>
                <a:cs typeface="Arial" charset="0"/>
              </a:rPr>
              <a:t>  </a:t>
            </a:r>
            <a:r>
              <a:rPr lang="en-US" altLang="en-US" sz="2400" b="1" dirty="0" smtClean="0">
                <a:solidFill>
                  <a:srgbClr val="FF0000"/>
                </a:solidFill>
                <a:latin typeface="Courier New" panose="02070309020205020404" pitchFamily="49" charset="0"/>
                <a:cs typeface="Courier New" panose="02070309020205020404" pitchFamily="49" charset="0"/>
              </a:rPr>
              <a:t>Why Did Non-National Banks Make a Huge Comeback? </a:t>
            </a:r>
            <a:r>
              <a:rPr lang="en-US" altLang="en-US" sz="2400" b="1" dirty="0" smtClean="0">
                <a:solidFill>
                  <a:srgbClr val="0000FF"/>
                </a:solidFill>
                <a:latin typeface="Courier New" panose="02070309020205020404" pitchFamily="49" charset="0"/>
                <a:cs typeface="Courier New" panose="02070309020205020404" pitchFamily="49" charset="0"/>
              </a:rPr>
              <a:t>Demand Deposits!</a:t>
            </a:r>
          </a:p>
          <a:p>
            <a:pPr lvl="0" eaLnBrk="0" fontAlgn="base" hangingPunct="0">
              <a:lnSpc>
                <a:spcPct val="150000"/>
              </a:lnSpc>
              <a:spcBef>
                <a:spcPct val="0"/>
              </a:spcBef>
              <a:spcAft>
                <a:spcPct val="0"/>
              </a:spcAft>
            </a:pPr>
            <a:r>
              <a:rPr lang="en-US" altLang="en-US" dirty="0">
                <a:solidFill>
                  <a:srgbClr val="0000FF"/>
                </a:solidFill>
                <a:latin typeface="Arial" charset="0"/>
                <a:cs typeface="Arial" charset="0"/>
              </a:rPr>
              <a:t/>
            </a:r>
            <a:br>
              <a:rPr lang="en-US" altLang="en-US" dirty="0">
                <a:solidFill>
                  <a:srgbClr val="0000FF"/>
                </a:solidFill>
                <a:latin typeface="Arial" charset="0"/>
                <a:cs typeface="Arial" charset="0"/>
              </a:rPr>
            </a:br>
            <a:r>
              <a:rPr lang="en-US" altLang="en-US" sz="2000" dirty="0" smtClean="0">
                <a:solidFill>
                  <a:prstClr val="black"/>
                </a:solidFill>
                <a:latin typeface="Arial" charset="0"/>
                <a:cs typeface="Arial" charset="0"/>
              </a:rPr>
              <a:t>1. </a:t>
            </a:r>
            <a:r>
              <a:rPr lang="en-US" altLang="en-US" sz="2000" b="1" dirty="0" smtClean="0">
                <a:solidFill>
                  <a:prstClr val="black"/>
                </a:solidFill>
                <a:latin typeface="Courier New" panose="02070309020205020404" pitchFamily="49" charset="0"/>
                <a:cs typeface="Courier New" panose="02070309020205020404" pitchFamily="49" charset="0"/>
              </a:rPr>
              <a:t>Someone </a:t>
            </a:r>
            <a:r>
              <a:rPr lang="en-US" altLang="en-US" sz="2000" b="1" dirty="0">
                <a:solidFill>
                  <a:prstClr val="black"/>
                </a:solidFill>
                <a:latin typeface="Courier New" panose="02070309020205020404" pitchFamily="49" charset="0"/>
                <a:cs typeface="Courier New" panose="02070309020205020404" pitchFamily="49" charset="0"/>
              </a:rPr>
              <a:t>Hit upon the idea of making loans via </a:t>
            </a:r>
            <a:r>
              <a:rPr lang="en-US" altLang="en-US" sz="2000" b="1" u="sng" dirty="0">
                <a:solidFill>
                  <a:srgbClr val="FF00FF"/>
                </a:solidFill>
                <a:latin typeface="Courier New" panose="02070309020205020404" pitchFamily="49" charset="0"/>
                <a:cs typeface="Courier New" panose="02070309020205020404" pitchFamily="49" charset="0"/>
              </a:rPr>
              <a:t>individual Bills of Exchange</a:t>
            </a:r>
            <a:r>
              <a:rPr lang="en-US" altLang="en-US" sz="2000" b="1" dirty="0">
                <a:solidFill>
                  <a:prstClr val="black"/>
                </a:solidFill>
                <a:latin typeface="Courier New" panose="02070309020205020404" pitchFamily="49" charset="0"/>
                <a:cs typeface="Courier New" panose="02070309020205020404" pitchFamily="49" charset="0"/>
              </a:rPr>
              <a:t> -- Checks! </a:t>
            </a:r>
          </a:p>
          <a:p>
            <a:pPr lvl="0" eaLnBrk="0" fontAlgn="base" hangingPunct="0">
              <a:lnSpc>
                <a:spcPct val="200000"/>
              </a:lnSpc>
              <a:spcBef>
                <a:spcPct val="0"/>
              </a:spcBef>
              <a:spcAft>
                <a:spcPct val="0"/>
              </a:spcAft>
              <a:buFontTx/>
              <a:buAutoNum type="arabicPeriod" startAt="2"/>
            </a:pPr>
            <a:r>
              <a:rPr lang="en-US" altLang="en-US" sz="2000" b="1" dirty="0" smtClean="0">
                <a:solidFill>
                  <a:prstClr val="black"/>
                </a:solidFill>
                <a:latin typeface="Courier New" panose="02070309020205020404" pitchFamily="49" charset="0"/>
                <a:cs typeface="Courier New" panose="02070309020205020404" pitchFamily="49" charset="0"/>
              </a:rPr>
              <a:t> Instead </a:t>
            </a:r>
            <a:r>
              <a:rPr lang="en-US" altLang="en-US" sz="2000" b="1" dirty="0">
                <a:solidFill>
                  <a:prstClr val="black"/>
                </a:solidFill>
                <a:latin typeface="Courier New" panose="02070309020205020404" pitchFamily="49" charset="0"/>
                <a:cs typeface="Courier New" panose="02070309020205020404" pitchFamily="49" charset="0"/>
              </a:rPr>
              <a:t>of receiving a stack of Bank Notes in exchange for an IOU plus collateral, </a:t>
            </a:r>
            <a:r>
              <a:rPr lang="en-US" altLang="en-US" sz="2000" b="1" dirty="0">
                <a:solidFill>
                  <a:srgbClr val="0000FF"/>
                </a:solidFill>
                <a:latin typeface="Courier New" panose="02070309020205020404" pitchFamily="49" charset="0"/>
                <a:cs typeface="Courier New" panose="02070309020205020404" pitchFamily="49" charset="0"/>
              </a:rPr>
              <a:t>the borrower is given a </a:t>
            </a:r>
            <a:r>
              <a:rPr lang="en-US" altLang="en-US" sz="2000" b="1" i="1" dirty="0">
                <a:solidFill>
                  <a:srgbClr val="0000FF"/>
                </a:solidFill>
                <a:latin typeface="Courier New" panose="02070309020205020404" pitchFamily="49" charset="0"/>
                <a:cs typeface="Courier New" panose="02070309020205020404" pitchFamily="49" charset="0"/>
              </a:rPr>
              <a:t>checkbook</a:t>
            </a:r>
            <a:r>
              <a:rPr lang="en-US" altLang="en-US" sz="2000" b="1" dirty="0">
                <a:solidFill>
                  <a:srgbClr val="0000FF"/>
                </a:solidFill>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144711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08"/>
            <a:ext cx="9144000" cy="3785652"/>
          </a:xfrm>
          <a:prstGeom prst="rect">
            <a:avLst/>
          </a:prstGeom>
        </p:spPr>
        <p:txBody>
          <a:bodyPr wrap="square">
            <a:spAutoFit/>
          </a:bodyPr>
          <a:lstStyle/>
          <a:p>
            <a:pPr lvl="0" eaLnBrk="0" fontAlgn="base" hangingPunct="0">
              <a:lnSpc>
                <a:spcPct val="200000"/>
              </a:lnSpc>
              <a:spcBef>
                <a:spcPct val="0"/>
              </a:spcBef>
              <a:spcAft>
                <a:spcPct val="0"/>
              </a:spcAft>
              <a:buFontTx/>
              <a:buAutoNum type="arabicPeriod" startAt="3"/>
            </a:pPr>
            <a:r>
              <a:rPr lang="en-US" altLang="en-US" sz="2000" b="1" dirty="0">
                <a:solidFill>
                  <a:prstClr val="black"/>
                </a:solidFill>
                <a:latin typeface="Courier New" panose="02070309020205020404" pitchFamily="49" charset="0"/>
                <a:cs typeface="Courier New" panose="02070309020205020404" pitchFamily="49" charset="0"/>
              </a:rPr>
              <a:t> </a:t>
            </a:r>
            <a:r>
              <a:rPr lang="en-US" altLang="en-US" sz="2000" b="1" dirty="0">
                <a:solidFill>
                  <a:srgbClr val="FF0000"/>
                </a:solidFill>
                <a:latin typeface="Courier New" panose="02070309020205020404" pitchFamily="49" charset="0"/>
                <a:cs typeface="Courier New" panose="02070309020205020404" pitchFamily="49" charset="0"/>
              </a:rPr>
              <a:t>A check is a Bill of Exchange </a:t>
            </a:r>
            <a:r>
              <a:rPr lang="en-US" altLang="en-US" sz="2000" b="1" dirty="0">
                <a:solidFill>
                  <a:prstClr val="black"/>
                </a:solidFill>
                <a:latin typeface="Courier New" panose="02070309020205020404" pitchFamily="49" charset="0"/>
                <a:cs typeface="Courier New" panose="02070309020205020404" pitchFamily="49" charset="0"/>
              </a:rPr>
              <a:t>-- </a:t>
            </a:r>
            <a:r>
              <a:rPr lang="en-US" altLang="en-US" sz="2000" b="1" dirty="0" smtClean="0">
                <a:solidFill>
                  <a:prstClr val="black"/>
                </a:solidFill>
                <a:latin typeface="Courier New" panose="02070309020205020404" pitchFamily="49" charset="0"/>
                <a:cs typeface="Courier New" panose="02070309020205020404" pitchFamily="49" charset="0"/>
              </a:rPr>
              <a:t>When </a:t>
            </a:r>
            <a:r>
              <a:rPr lang="en-US" altLang="en-US" sz="2000" b="1" dirty="0">
                <a:solidFill>
                  <a:prstClr val="black"/>
                </a:solidFill>
                <a:latin typeface="Courier New" panose="02070309020205020404" pitchFamily="49" charset="0"/>
                <a:cs typeface="Courier New" panose="02070309020205020404" pitchFamily="49" charset="0"/>
              </a:rPr>
              <a:t>you write a check you are issuing an order (you are the </a:t>
            </a:r>
            <a:r>
              <a:rPr lang="en-US" altLang="en-US" sz="2000" b="1" u="sng" dirty="0">
                <a:solidFill>
                  <a:prstClr val="black"/>
                </a:solidFill>
                <a:latin typeface="Courier New" panose="02070309020205020404" pitchFamily="49" charset="0"/>
                <a:cs typeface="Courier New" panose="02070309020205020404" pitchFamily="49" charset="0"/>
              </a:rPr>
              <a:t>principal</a:t>
            </a:r>
            <a:r>
              <a:rPr lang="en-US" altLang="en-US" sz="2000" b="1" dirty="0">
                <a:solidFill>
                  <a:prstClr val="black"/>
                </a:solidFill>
                <a:latin typeface="Courier New" panose="02070309020205020404" pitchFamily="49" charset="0"/>
                <a:cs typeface="Courier New" panose="02070309020205020404" pitchFamily="49" charset="0"/>
              </a:rPr>
              <a:t>) to your </a:t>
            </a:r>
            <a:r>
              <a:rPr lang="en-US" altLang="en-US" sz="2000" b="1" u="sng" dirty="0">
                <a:solidFill>
                  <a:prstClr val="black"/>
                </a:solidFill>
                <a:latin typeface="Courier New" panose="02070309020205020404" pitchFamily="49" charset="0"/>
                <a:cs typeface="Courier New" panose="02070309020205020404" pitchFamily="49" charset="0"/>
              </a:rPr>
              <a:t>agent</a:t>
            </a:r>
            <a:r>
              <a:rPr lang="en-US" altLang="en-US" sz="2000" b="1" dirty="0">
                <a:solidFill>
                  <a:prstClr val="black"/>
                </a:solidFill>
                <a:latin typeface="Courier New" panose="02070309020205020404" pitchFamily="49" charset="0"/>
                <a:cs typeface="Courier New" panose="02070309020205020404" pitchFamily="49" charset="0"/>
              </a:rPr>
              <a:t> (the bank) to pay a third party. </a:t>
            </a:r>
          </a:p>
          <a:p>
            <a:pPr lvl="0" eaLnBrk="0" fontAlgn="base" hangingPunct="0">
              <a:lnSpc>
                <a:spcPct val="200000"/>
              </a:lnSpc>
              <a:spcBef>
                <a:spcPct val="0"/>
              </a:spcBef>
              <a:spcAft>
                <a:spcPct val="0"/>
              </a:spcAft>
              <a:buFontTx/>
              <a:buAutoNum type="arabicPeriod" startAt="4"/>
            </a:pPr>
            <a:r>
              <a:rPr lang="en-US" altLang="en-US" sz="2000" b="1" dirty="0">
                <a:solidFill>
                  <a:prstClr val="black"/>
                </a:solidFill>
                <a:latin typeface="Courier New" panose="02070309020205020404" pitchFamily="49" charset="0"/>
                <a:cs typeface="Courier New" panose="02070309020205020404" pitchFamily="49" charset="0"/>
              </a:rPr>
              <a:t> Provided Business and individuals accepted the checks, </a:t>
            </a:r>
            <a:r>
              <a:rPr lang="en-US" altLang="en-US" sz="2000" b="1" i="1" dirty="0">
                <a:solidFill>
                  <a:prstClr val="black"/>
                </a:solidFill>
                <a:latin typeface="Courier New" panose="02070309020205020404" pitchFamily="49" charset="0"/>
                <a:cs typeface="Courier New" panose="02070309020205020404" pitchFamily="49" charset="0"/>
              </a:rPr>
              <a:t>they are money</a:t>
            </a:r>
            <a:r>
              <a:rPr lang="en-US" altLang="en-US" sz="2000" b="1" dirty="0">
                <a:solidFill>
                  <a:prstClr val="black"/>
                </a:solidFill>
                <a:latin typeface="Courier New" panose="02070309020205020404" pitchFamily="49" charset="0"/>
                <a:cs typeface="Courier New" panose="02070309020205020404" pitchFamily="49" charset="0"/>
              </a:rPr>
              <a:t>!</a:t>
            </a:r>
            <a:br>
              <a:rPr lang="en-US" altLang="en-US" sz="2000" b="1" dirty="0">
                <a:solidFill>
                  <a:prstClr val="black"/>
                </a:solidFill>
                <a:latin typeface="Courier New" panose="02070309020205020404" pitchFamily="49" charset="0"/>
                <a:cs typeface="Courier New" panose="02070309020205020404" pitchFamily="49" charset="0"/>
              </a:rPr>
            </a:br>
            <a:endParaRPr lang="en-US" altLang="en-US" sz="2000"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12217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5632311"/>
          </a:xfrm>
          <a:prstGeom prst="rect">
            <a:avLst/>
          </a:prstGeom>
        </p:spPr>
        <p:txBody>
          <a:bodyPr wrap="square">
            <a:spAutoFit/>
          </a:bodyPr>
          <a:lstStyle/>
          <a:p>
            <a:pPr>
              <a:lnSpc>
                <a:spcPct val="200000"/>
              </a:lnSpc>
            </a:pPr>
            <a:r>
              <a:rPr lang="en-US" sz="2000" b="1" i="0" u="none" strike="noStrike" baseline="0" dirty="0" smtClean="0">
                <a:solidFill>
                  <a:srgbClr val="000000"/>
                </a:solidFill>
                <a:latin typeface="Courier New" panose="02070309020205020404" pitchFamily="49" charset="0"/>
                <a:cs typeface="Courier New" panose="02070309020205020404" pitchFamily="49" charset="0"/>
              </a:rPr>
              <a:t>Davis (1965, p. 389): “Of all six regions, </a:t>
            </a:r>
            <a:r>
              <a:rPr lang="en-US" sz="2000" b="1" i="0" u="none" strike="noStrike" baseline="0" dirty="0" smtClean="0">
                <a:solidFill>
                  <a:srgbClr val="FF00FF"/>
                </a:solidFill>
                <a:latin typeface="Courier New" panose="02070309020205020404" pitchFamily="49" charset="0"/>
                <a:cs typeface="Courier New" panose="02070309020205020404" pitchFamily="49" charset="0"/>
              </a:rPr>
              <a:t>the South almost certainly had the poorest commercial banking facilities. </a:t>
            </a:r>
            <a:r>
              <a:rPr lang="en-US" sz="2000" b="1" i="0" u="none" strike="noStrike" baseline="0" dirty="0" smtClean="0">
                <a:solidFill>
                  <a:srgbClr val="000000"/>
                </a:solidFill>
                <a:latin typeface="Courier New" panose="02070309020205020404" pitchFamily="49" charset="0"/>
                <a:cs typeface="Courier New" panose="02070309020205020404" pitchFamily="49" charset="0"/>
              </a:rPr>
              <a:t>The region was slow to adopt free banking, and what banks there were (dominated by the political and social elite) were not very competitive. Nor did the region receive much help from the National Banking Act. </a:t>
            </a:r>
            <a:r>
              <a:rPr lang="en-US" sz="2000" b="1" i="0" u="none" strike="noStrike" baseline="0" dirty="0" smtClean="0">
                <a:solidFill>
                  <a:srgbClr val="0000FF"/>
                </a:solidFill>
                <a:latin typeface="Courier New" panose="02070309020205020404" pitchFamily="49" charset="0"/>
                <a:cs typeface="Courier New" panose="02070309020205020404" pitchFamily="49" charset="0"/>
              </a:rPr>
              <a:t>Since the region was almost un-represented in Congress when the Act was passed, the law was not well suited for the region's needs.” </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40507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1"/>
            <a:ext cx="9144000" cy="3170099"/>
          </a:xfrm>
          <a:prstGeom prst="rect">
            <a:avLst/>
          </a:prstGeom>
        </p:spPr>
        <p:txBody>
          <a:bodyPr wrap="square">
            <a:spAutoFit/>
          </a:bodyPr>
          <a:lstStyle/>
          <a:p>
            <a:pPr>
              <a:lnSpc>
                <a:spcPct val="200000"/>
              </a:lnSpc>
            </a:pPr>
            <a:r>
              <a:rPr lang="en-US" sz="2000" b="1" dirty="0" smtClean="0">
                <a:solidFill>
                  <a:srgbClr val="000000"/>
                </a:solidFill>
                <a:latin typeface="Courier New" panose="02070309020205020404" pitchFamily="49" charset="0"/>
                <a:cs typeface="Courier New" panose="02070309020205020404" pitchFamily="49" charset="0"/>
              </a:rPr>
              <a:t>“In </a:t>
            </a:r>
            <a:r>
              <a:rPr lang="en-US" sz="2000" b="1" dirty="0">
                <a:solidFill>
                  <a:srgbClr val="000000"/>
                </a:solidFill>
                <a:latin typeface="Courier New" panose="02070309020205020404" pitchFamily="49" charset="0"/>
                <a:cs typeface="Courier New" panose="02070309020205020404" pitchFamily="49" charset="0"/>
              </a:rPr>
              <a:t>particular, both the minimum capital requirements (too high for small agricultural banks) and the distribution of bank-note quotas discriminated against the region. </a:t>
            </a:r>
            <a:r>
              <a:rPr lang="en-US" sz="2000" b="1" dirty="0">
                <a:solidFill>
                  <a:srgbClr val="FF0000"/>
                </a:solidFill>
                <a:latin typeface="Courier New" panose="02070309020205020404" pitchFamily="49" charset="0"/>
                <a:cs typeface="Courier New" panose="02070309020205020404" pitchFamily="49" charset="0"/>
              </a:rPr>
              <a:t>Thus in 1870, when there were 1600 national banks, fewer than one hundred were in the South.</a:t>
            </a:r>
            <a:r>
              <a:rPr lang="en-US" sz="2000" b="1" dirty="0">
                <a:solidFill>
                  <a:srgbClr val="000000"/>
                </a:solidFill>
                <a:latin typeface="Courier New" panose="02070309020205020404" pitchFamily="49" charset="0"/>
                <a:cs typeface="Courier New" panose="02070309020205020404" pitchFamily="49" charset="0"/>
              </a:rPr>
              <a:t>” </a:t>
            </a:r>
            <a:endParaRPr lang="en-US" sz="2000" dirty="0"/>
          </a:p>
        </p:txBody>
      </p:sp>
    </p:spTree>
    <p:extLst>
      <p:ext uri="{BB962C8B-B14F-4D97-AF65-F5344CB8AC3E}">
        <p14:creationId xmlns:p14="http://schemas.microsoft.com/office/powerpoint/2010/main" val="82574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01862"/>
          </a:xfrm>
          <a:prstGeom prst="rect">
            <a:avLst/>
          </a:prstGeom>
        </p:spPr>
        <p:txBody>
          <a:bodyPr wrap="square">
            <a:spAutoFit/>
          </a:bodyPr>
          <a:lstStyle/>
          <a:p>
            <a:r>
              <a:rPr lang="en-US" sz="2200" b="1" dirty="0">
                <a:solidFill>
                  <a:srgbClr val="FF0000"/>
                </a:solidFill>
              </a:rPr>
              <a:t>Direct Costs of the War for North &amp; South</a:t>
            </a:r>
          </a:p>
          <a:p>
            <a:endParaRPr lang="en-US" sz="2200" b="1" dirty="0">
              <a:solidFill>
                <a:srgbClr val="FF0000"/>
              </a:solidFill>
            </a:endParaRPr>
          </a:p>
          <a:p>
            <a:r>
              <a:rPr lang="en-US" sz="2200" b="1" dirty="0">
                <a:solidFill>
                  <a:prstClr val="black"/>
                </a:solidFill>
              </a:rPr>
              <a:t>    Direct Cost = All War Spending by Government + Destroyed Physical Capital 		+ Destroyed Human Capital.</a:t>
            </a:r>
          </a:p>
          <a:p>
            <a:endParaRPr lang="en-US" sz="2200" b="1" dirty="0">
              <a:solidFill>
                <a:prstClr val="black"/>
              </a:solidFill>
            </a:endParaRPr>
          </a:p>
          <a:p>
            <a:r>
              <a:rPr lang="en-US" sz="2200" b="1" dirty="0">
                <a:solidFill>
                  <a:prstClr val="black"/>
                </a:solidFill>
              </a:rPr>
              <a:t>    Summary of Direct Costs (From </a:t>
            </a:r>
            <a:r>
              <a:rPr lang="en-US" sz="2200" b="1" dirty="0" err="1">
                <a:solidFill>
                  <a:prstClr val="black"/>
                </a:solidFill>
              </a:rPr>
              <a:t>Goldin</a:t>
            </a:r>
            <a:r>
              <a:rPr lang="en-US" sz="2200" b="1" dirty="0">
                <a:solidFill>
                  <a:prstClr val="black"/>
                </a:solidFill>
              </a:rPr>
              <a:t> and Lewis)</a:t>
            </a:r>
          </a:p>
          <a:p>
            <a:endParaRPr lang="en-US" sz="2200" b="1" dirty="0">
              <a:solidFill>
                <a:prstClr val="black"/>
              </a:solidFill>
            </a:endParaRPr>
          </a:p>
          <a:p>
            <a:r>
              <a:rPr lang="en-US" sz="2200" b="1" dirty="0">
                <a:solidFill>
                  <a:prstClr val="black"/>
                </a:solidFill>
              </a:rPr>
              <a:t>                                                    NORTH                  SOUTH</a:t>
            </a:r>
          </a:p>
          <a:p>
            <a:endParaRPr lang="en-US" sz="2200" b="1" dirty="0">
              <a:solidFill>
                <a:prstClr val="black"/>
              </a:solidFill>
            </a:endParaRPr>
          </a:p>
          <a:p>
            <a:r>
              <a:rPr lang="en-US" sz="2200" b="1" dirty="0">
                <a:solidFill>
                  <a:prstClr val="black"/>
                </a:solidFill>
              </a:rPr>
              <a:t>    Government                         2,292                         1,011</a:t>
            </a:r>
          </a:p>
          <a:p>
            <a:r>
              <a:rPr lang="en-US" sz="2200" b="1" dirty="0">
                <a:solidFill>
                  <a:prstClr val="black"/>
                </a:solidFill>
              </a:rPr>
              <a:t>    Draft                                            11(162,000 men)     20(300,000 men)</a:t>
            </a:r>
          </a:p>
          <a:p>
            <a:r>
              <a:rPr lang="en-US" sz="2200" b="1" dirty="0">
                <a:solidFill>
                  <a:prstClr val="black"/>
                </a:solidFill>
              </a:rPr>
              <a:t>    Physical Capital Destruction         --                     1,487</a:t>
            </a:r>
          </a:p>
          <a:p>
            <a:r>
              <a:rPr lang="en-US" sz="2200" b="1" dirty="0">
                <a:solidFill>
                  <a:prstClr val="black"/>
                </a:solidFill>
              </a:rPr>
              <a:t>    Human Capital </a:t>
            </a:r>
          </a:p>
          <a:p>
            <a:r>
              <a:rPr lang="en-US" sz="2200" b="1" dirty="0">
                <a:solidFill>
                  <a:prstClr val="black"/>
                </a:solidFill>
              </a:rPr>
              <a:t>       Destruction: Killed              955                             684</a:t>
            </a:r>
          </a:p>
          <a:p>
            <a:r>
              <a:rPr lang="en-US" sz="2200" b="1" dirty="0">
                <a:solidFill>
                  <a:prstClr val="black"/>
                </a:solidFill>
              </a:rPr>
              <a:t>                             : Wounded      365                             261</a:t>
            </a:r>
          </a:p>
          <a:p>
            <a:r>
              <a:rPr lang="en-US" sz="2200" b="1" dirty="0">
                <a:solidFill>
                  <a:prstClr val="black"/>
                </a:solidFill>
              </a:rPr>
              <a:t>    Risk Premiums                       -256                            -178</a:t>
            </a:r>
          </a:p>
          <a:p>
            <a:endParaRPr lang="en-US" sz="2200" b="1" dirty="0">
              <a:solidFill>
                <a:prstClr val="black"/>
              </a:solidFill>
            </a:endParaRPr>
          </a:p>
          <a:p>
            <a:r>
              <a:rPr lang="en-US" sz="2200" b="1" dirty="0">
                <a:solidFill>
                  <a:prstClr val="black"/>
                </a:solidFill>
              </a:rPr>
              <a:t>    TOTAL                                   $3.367b                    $3.285b</a:t>
            </a:r>
          </a:p>
          <a:p>
            <a:r>
              <a:rPr lang="en-US" sz="2200" b="1" dirty="0">
                <a:solidFill>
                  <a:srgbClr val="FF00FF"/>
                </a:solidFill>
              </a:rPr>
              <a:t>    GRAND TOTAL   $6,652,000,000</a:t>
            </a:r>
          </a:p>
          <a:p>
            <a:endParaRPr lang="en-US" dirty="0">
              <a:solidFill>
                <a:prstClr val="black"/>
              </a:solidFill>
            </a:endParaRPr>
          </a:p>
        </p:txBody>
      </p:sp>
    </p:spTree>
    <p:extLst>
      <p:ext uri="{BB962C8B-B14F-4D97-AF65-F5344CB8AC3E}">
        <p14:creationId xmlns:p14="http://schemas.microsoft.com/office/powerpoint/2010/main" val="107231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5262979"/>
          </a:xfrm>
          <a:prstGeom prst="rect">
            <a:avLst/>
          </a:prstGeom>
        </p:spPr>
        <p:txBody>
          <a:bodyPr wrap="square">
            <a:spAutoFit/>
          </a:bodyPr>
          <a:lstStyle/>
          <a:p>
            <a:pPr>
              <a:lnSpc>
                <a:spcPct val="200000"/>
              </a:lnSpc>
            </a:pPr>
            <a:r>
              <a:rPr lang="en-US" sz="2400" b="1" dirty="0">
                <a:solidFill>
                  <a:srgbClr val="FF0000"/>
                </a:solidFill>
                <a:latin typeface="Courier New" panose="02070309020205020404" pitchFamily="49" charset="0"/>
                <a:cs typeface="Courier New" panose="02070309020205020404" pitchFamily="49" charset="0"/>
              </a:rPr>
              <a:t>Magnitude of Direct Costs</a:t>
            </a:r>
            <a:r>
              <a:rPr lang="en-US" sz="2400" b="1" dirty="0">
                <a:solidFill>
                  <a:prstClr val="black"/>
                </a:solidFill>
                <a:latin typeface="Courier New" panose="02070309020205020404" pitchFamily="49" charset="0"/>
                <a:cs typeface="Courier New" panose="02070309020205020404" pitchFamily="49" charset="0"/>
              </a:rPr>
              <a:t>: </a:t>
            </a:r>
            <a:r>
              <a:rPr lang="en-US" sz="2400" b="1" dirty="0">
                <a:solidFill>
                  <a:srgbClr val="FF00FF"/>
                </a:solidFill>
                <a:latin typeface="Courier New" panose="02070309020205020404" pitchFamily="49" charset="0"/>
                <a:cs typeface="Courier New" panose="02070309020205020404" pitchFamily="49" charset="0"/>
              </a:rPr>
              <a:t>4 times all government expenditures, 1789 to 1860</a:t>
            </a:r>
            <a:r>
              <a:rPr lang="en-US" sz="2400" b="1" dirty="0">
                <a:solidFill>
                  <a:prstClr val="black"/>
                </a:solidFill>
                <a:latin typeface="Courier New" panose="02070309020205020404" pitchFamily="49" charset="0"/>
                <a:cs typeface="Courier New" panose="02070309020205020404" pitchFamily="49" charset="0"/>
              </a:rPr>
              <a:t>; 17 times 1860 export earnings; </a:t>
            </a:r>
            <a:r>
              <a:rPr lang="en-US" sz="2400" b="1" dirty="0">
                <a:solidFill>
                  <a:srgbClr val="0000FF"/>
                </a:solidFill>
                <a:latin typeface="Courier New" panose="02070309020205020404" pitchFamily="49" charset="0"/>
                <a:cs typeface="Courier New" panose="02070309020205020404" pitchFamily="49" charset="0"/>
              </a:rPr>
              <a:t>could have purchased all the Slaves at prevailing market prices, given each family 40 acres and a mule, and still have $3.5 billion left over.</a:t>
            </a:r>
            <a:br>
              <a:rPr lang="en-US" sz="2400" b="1" dirty="0">
                <a:solidFill>
                  <a:srgbClr val="0000FF"/>
                </a:solidFill>
                <a:latin typeface="Courier New" panose="02070309020205020404" pitchFamily="49" charset="0"/>
                <a:cs typeface="Courier New" panose="02070309020205020404" pitchFamily="49" charset="0"/>
              </a:rPr>
            </a:br>
            <a:endParaRPr lang="en-US" sz="2400" dirty="0">
              <a:solidFill>
                <a:srgbClr val="0000FF"/>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2289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4524315"/>
          </a:xfrm>
          <a:prstGeom prst="rect">
            <a:avLst/>
          </a:prstGeom>
        </p:spPr>
        <p:txBody>
          <a:bodyPr wrap="square">
            <a:spAutoFit/>
          </a:bodyPr>
          <a:lstStyle/>
          <a:p>
            <a:pPr>
              <a:lnSpc>
                <a:spcPct val="200000"/>
              </a:lnSpc>
            </a:pPr>
            <a:r>
              <a:rPr lang="en-US" sz="2400" b="1" dirty="0">
                <a:solidFill>
                  <a:srgbClr val="FF0000"/>
                </a:solidFill>
                <a:latin typeface="Courier New" panose="02070309020205020404" pitchFamily="49" charset="0"/>
                <a:cs typeface="Courier New" panose="02070309020205020404" pitchFamily="49" charset="0"/>
              </a:rPr>
              <a:t>Indirect Costs</a:t>
            </a:r>
            <a:r>
              <a:rPr lang="en-US" sz="2400" b="1" dirty="0">
                <a:solidFill>
                  <a:prstClr val="black"/>
                </a:solidFill>
                <a:latin typeface="Courier New" panose="02070309020205020404" pitchFamily="49" charset="0"/>
                <a:cs typeface="Courier New" panose="02070309020205020404" pitchFamily="49" charset="0"/>
              </a:rPr>
              <a:t>: </a:t>
            </a:r>
            <a:r>
              <a:rPr lang="en-US" sz="2400" b="1" dirty="0">
                <a:solidFill>
                  <a:srgbClr val="0000FF"/>
                </a:solidFill>
                <a:latin typeface="Courier New" panose="02070309020205020404" pitchFamily="49" charset="0"/>
                <a:cs typeface="Courier New" panose="02070309020205020404" pitchFamily="49" charset="0"/>
              </a:rPr>
              <a:t>Hypothetical (consumption if no War) versus actual consumption over time discounted by prevailing interest rate. </a:t>
            </a:r>
            <a:r>
              <a:rPr lang="en-US" sz="2400" b="1" dirty="0">
                <a:solidFill>
                  <a:prstClr val="black"/>
                </a:solidFill>
                <a:latin typeface="Courier New" panose="02070309020205020404" pitchFamily="49" charset="0"/>
                <a:cs typeface="Courier New" panose="02070309020205020404" pitchFamily="49" charset="0"/>
              </a:rPr>
              <a:t>This shows that </a:t>
            </a:r>
            <a:r>
              <a:rPr lang="en-US" sz="2400" b="1" dirty="0">
                <a:solidFill>
                  <a:srgbClr val="FF00FF"/>
                </a:solidFill>
                <a:latin typeface="Courier New" panose="02070309020205020404" pitchFamily="49" charset="0"/>
                <a:cs typeface="Courier New" panose="02070309020205020404" pitchFamily="49" charset="0"/>
              </a:rPr>
              <a:t>the costs for the North were $5.2b </a:t>
            </a:r>
            <a:r>
              <a:rPr lang="en-US" sz="2400" b="1" dirty="0">
                <a:solidFill>
                  <a:prstClr val="black"/>
                </a:solidFill>
                <a:latin typeface="Courier New" panose="02070309020205020404" pitchFamily="49" charset="0"/>
                <a:cs typeface="Courier New" panose="02070309020205020404" pitchFamily="49" charset="0"/>
              </a:rPr>
              <a:t>and </a:t>
            </a:r>
            <a:r>
              <a:rPr lang="en-US" sz="2400" b="1" dirty="0">
                <a:solidFill>
                  <a:srgbClr val="FF00FF"/>
                </a:solidFill>
                <a:latin typeface="Courier New" panose="02070309020205020404" pitchFamily="49" charset="0"/>
                <a:cs typeface="Courier New" panose="02070309020205020404" pitchFamily="49" charset="0"/>
              </a:rPr>
              <a:t>the South $9.5b for a total of $14.7b</a:t>
            </a:r>
            <a:r>
              <a:rPr lang="en-US" sz="2400" b="1" dirty="0">
                <a:solidFill>
                  <a:prstClr val="black"/>
                </a:solidFill>
                <a:latin typeface="Courier New" panose="02070309020205020404" pitchFamily="49" charset="0"/>
                <a:cs typeface="Courier New" panose="02070309020205020404" pitchFamily="49" charset="0"/>
              </a:rPr>
              <a:t>.</a:t>
            </a:r>
            <a:br>
              <a:rPr lang="en-US" sz="2400" b="1" dirty="0">
                <a:solidFill>
                  <a:prstClr val="black"/>
                </a:solidFill>
                <a:latin typeface="Courier New" panose="02070309020205020404" pitchFamily="49" charset="0"/>
                <a:cs typeface="Courier New" panose="02070309020205020404" pitchFamily="49" charset="0"/>
              </a:rPr>
            </a:br>
            <a:endParaRPr lang="en-US" sz="2400"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8695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89"/>
            <a:ext cx="9144000" cy="6863417"/>
          </a:xfrm>
          <a:prstGeom prst="rect">
            <a:avLst/>
          </a:prstGeom>
        </p:spPr>
        <p:txBody>
          <a:bodyPr wrap="square">
            <a:spAutoFit/>
          </a:bodyPr>
          <a:lstStyle/>
          <a:p>
            <a:pPr>
              <a:lnSpc>
                <a:spcPct val="200000"/>
              </a:lnSpc>
            </a:pPr>
            <a:r>
              <a:rPr lang="en-US" sz="2000" b="1" i="0" u="none" strike="noStrike" baseline="0" dirty="0" smtClean="0">
                <a:solidFill>
                  <a:srgbClr val="000000"/>
                </a:solidFill>
                <a:latin typeface="Courier New" panose="02070309020205020404" pitchFamily="49" charset="0"/>
                <a:cs typeface="Courier New" panose="02070309020205020404" pitchFamily="49" charset="0"/>
              </a:rPr>
              <a:t>Williamson, 1974, p. 638: “…there seems to be no doubt that the Civil War decade in general, and the war years in particular, </a:t>
            </a:r>
            <a:r>
              <a:rPr lang="en-US" sz="2000" b="1" i="0" u="none" strike="noStrike" baseline="0" dirty="0" smtClean="0">
                <a:solidFill>
                  <a:srgbClr val="FF0000"/>
                </a:solidFill>
                <a:latin typeface="Courier New" panose="02070309020205020404" pitchFamily="49" charset="0"/>
                <a:cs typeface="Courier New" panose="02070309020205020404" pitchFamily="49" charset="0"/>
              </a:rPr>
              <a:t>were ones of unusually poor growth performance</a:t>
            </a:r>
            <a:r>
              <a:rPr lang="en-US" sz="2000" b="1" i="0" u="none" strike="noStrike" baseline="0" dirty="0" smtClean="0">
                <a:solidFill>
                  <a:srgbClr val="000000"/>
                </a:solidFill>
                <a:latin typeface="Courier New" panose="02070309020205020404" pitchFamily="49" charset="0"/>
                <a:cs typeface="Courier New" panose="02070309020205020404" pitchFamily="49" charset="0"/>
              </a:rPr>
              <a:t>. The period 1866-1870 reflects a resurgence in the North which eventually snowballs into a secular boom in the early 1870's.”</a:t>
            </a:r>
          </a:p>
          <a:p>
            <a:pPr>
              <a:lnSpc>
                <a:spcPct val="200000"/>
              </a:lnSpc>
            </a:pPr>
            <a:r>
              <a:rPr lang="en-US" sz="2000" b="1" dirty="0">
                <a:latin typeface="Courier New" panose="02070309020205020404" pitchFamily="49" charset="0"/>
                <a:cs typeface="Courier New" panose="02070309020205020404" pitchFamily="49" charset="0"/>
              </a:rPr>
              <a:t>p.651 </a:t>
            </a:r>
            <a:r>
              <a:rPr lang="en-US" sz="2000" b="1" dirty="0" smtClean="0">
                <a:latin typeface="Courier New" panose="02070309020205020404" pitchFamily="49" charset="0"/>
                <a:cs typeface="Courier New" panose="02070309020205020404" pitchFamily="49" charset="0"/>
              </a:rPr>
              <a:t>"...</a:t>
            </a:r>
            <a:r>
              <a:rPr lang="en-US" sz="2000" b="1" dirty="0">
                <a:latin typeface="Courier New" panose="02070309020205020404" pitchFamily="49" charset="0"/>
                <a:cs typeface="Courier New" panose="02070309020205020404" pitchFamily="49" charset="0"/>
              </a:rPr>
              <a:t>most of the poor capital formation performance during the Civil War decade can be readily explained by federal long term debt issue and the resulting </a:t>
            </a:r>
            <a:r>
              <a:rPr lang="en-US" sz="2000" b="1" dirty="0">
                <a:solidFill>
                  <a:srgbClr val="FF00FF"/>
                </a:solidFill>
                <a:latin typeface="Courier New" panose="02070309020205020404" pitchFamily="49" charset="0"/>
                <a:cs typeface="Courier New" panose="02070309020205020404" pitchFamily="49" charset="0"/>
              </a:rPr>
              <a:t>diversion of private savings from capital formation activities</a:t>
            </a:r>
            <a:r>
              <a:rPr lang="en-US" sz="2000" b="1" dirty="0">
                <a:latin typeface="Courier New" panose="02070309020205020404" pitchFamily="49" charset="0"/>
                <a:cs typeface="Courier New" panose="02070309020205020404" pitchFamily="49" charset="0"/>
              </a:rPr>
              <a:t>."</a:t>
            </a:r>
          </a:p>
          <a:p>
            <a:pPr>
              <a:lnSpc>
                <a:spcPct val="200000"/>
              </a:lnSpc>
            </a:pPr>
            <a:r>
              <a:rPr lang="en-US" sz="2000" b="1" i="0" u="none" strike="noStrike" baseline="0" dirty="0" smtClean="0">
                <a:solidFill>
                  <a:srgbClr val="000000"/>
                </a:solidFill>
                <a:latin typeface="Courier New" panose="02070309020205020404" pitchFamily="49" charset="0"/>
                <a:cs typeface="Courier New" panose="02070309020205020404" pitchFamily="49" charset="0"/>
              </a:rPr>
              <a:t> </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4199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4401205"/>
          </a:xfrm>
          <a:prstGeom prst="rect">
            <a:avLst/>
          </a:prstGeom>
        </p:spPr>
        <p:txBody>
          <a:bodyPr wrap="square">
            <a:spAutoFit/>
          </a:bodyPr>
          <a:lstStyle/>
          <a:p>
            <a:pPr>
              <a:lnSpc>
                <a:spcPct val="200000"/>
              </a:lnSpc>
              <a:spcAft>
                <a:spcPts val="1000"/>
              </a:spcAft>
            </a:pPr>
            <a:r>
              <a:rPr lang="en-US" sz="2800" b="1" dirty="0">
                <a:latin typeface="Courier New" panose="02070309020205020404" pitchFamily="49" charset="0"/>
                <a:ea typeface="Calibri"/>
                <a:cs typeface="Courier New" panose="02070309020205020404" pitchFamily="49" charset="0"/>
              </a:rPr>
              <a:t>p.647 </a:t>
            </a:r>
            <a:r>
              <a:rPr lang="en-US" sz="2800" b="1" dirty="0" smtClean="0">
                <a:latin typeface="Courier New" panose="02070309020205020404" pitchFamily="49" charset="0"/>
                <a:ea typeface="Calibri"/>
                <a:cs typeface="Courier New" panose="02070309020205020404" pitchFamily="49" charset="0"/>
              </a:rPr>
              <a:t>Factors </a:t>
            </a:r>
            <a:r>
              <a:rPr lang="en-US" sz="2800" b="1" dirty="0">
                <a:latin typeface="Courier New" panose="02070309020205020404" pitchFamily="49" charset="0"/>
                <a:ea typeface="Calibri"/>
                <a:cs typeface="Courier New" panose="02070309020205020404" pitchFamily="49" charset="0"/>
              </a:rPr>
              <a:t>restricting growth during Civil War: 1) paper currency;  2) unequal &amp; heavy taxation; 3) limited supply skilled labor;  4) federal long term debt driving down private investment.</a:t>
            </a:r>
          </a:p>
        </p:txBody>
      </p:sp>
    </p:spTree>
    <p:extLst>
      <p:ext uri="{BB962C8B-B14F-4D97-AF65-F5344CB8AC3E}">
        <p14:creationId xmlns:p14="http://schemas.microsoft.com/office/powerpoint/2010/main" val="126227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26" y="0"/>
            <a:ext cx="9144000" cy="5539978"/>
          </a:xfrm>
          <a:prstGeom prst="rect">
            <a:avLst/>
          </a:prstGeom>
        </p:spPr>
        <p:txBody>
          <a:bodyPr wrap="square">
            <a:spAutoFit/>
          </a:bodyPr>
          <a:lstStyle/>
          <a:p>
            <a:pPr algn="ctr"/>
            <a:r>
              <a:rPr lang="en-US" sz="2800" b="1" dirty="0" smtClean="0">
                <a:solidFill>
                  <a:srgbClr val="FF0000"/>
                </a:solidFill>
                <a:latin typeface="Courier New" panose="02070309020205020404" pitchFamily="49" charset="0"/>
                <a:cs typeface="Courier New" panose="02070309020205020404" pitchFamily="49" charset="0"/>
              </a:rPr>
              <a:t>How was the War Paid For?</a:t>
            </a:r>
          </a:p>
          <a:p>
            <a:r>
              <a:rPr lang="en-US" dirty="0" smtClean="0"/>
              <a:t/>
            </a:r>
            <a:br>
              <a:rPr lang="en-US" dirty="0" smtClean="0"/>
            </a:br>
            <a:r>
              <a:rPr lang="en-US" sz="2200" b="1" dirty="0" smtClean="0">
                <a:latin typeface="Courier New" panose="02070309020205020404" pitchFamily="49" charset="0"/>
                <a:cs typeface="Courier New" panose="02070309020205020404" pitchFamily="49" charset="0"/>
              </a:rPr>
              <a:t>1. </a:t>
            </a:r>
            <a:r>
              <a:rPr lang="en-US" sz="2200" b="1" dirty="0" smtClean="0">
                <a:solidFill>
                  <a:srgbClr val="0000FF"/>
                </a:solidFill>
                <a:latin typeface="Courier New" panose="02070309020205020404" pitchFamily="49" charset="0"/>
                <a:cs typeface="Courier New" panose="02070309020205020404" pitchFamily="49" charset="0"/>
              </a:rPr>
              <a:t>Confiscation</a:t>
            </a:r>
            <a:r>
              <a:rPr lang="en-US" sz="2200" b="1" dirty="0" smtClean="0">
                <a:latin typeface="Courier New" panose="02070309020205020404" pitchFamily="49" charset="0"/>
                <a:cs typeface="Courier New" panose="02070309020205020404" pitchFamily="49" charset="0"/>
              </a:rPr>
              <a:t> - Mostly by Southern Military</a:t>
            </a:r>
            <a:br>
              <a:rPr lang="en-US" sz="2200" b="1" dirty="0" smtClean="0">
                <a:latin typeface="Courier New" panose="02070309020205020404" pitchFamily="49" charset="0"/>
                <a:cs typeface="Courier New" panose="02070309020205020404" pitchFamily="49" charset="0"/>
              </a:rPr>
            </a:br>
            <a:endParaRPr lang="en-US" sz="2200" b="1" dirty="0" smtClean="0">
              <a:latin typeface="Courier New" panose="02070309020205020404" pitchFamily="49" charset="0"/>
              <a:cs typeface="Courier New" panose="02070309020205020404" pitchFamily="49" charset="0"/>
            </a:endParaRPr>
          </a:p>
          <a:p>
            <a:r>
              <a:rPr lang="en-US" sz="2200" b="1" dirty="0" smtClean="0">
                <a:latin typeface="Courier New" panose="02070309020205020404" pitchFamily="49" charset="0"/>
                <a:cs typeface="Courier New" panose="02070309020205020404" pitchFamily="49" charset="0"/>
              </a:rPr>
              <a:t>2. </a:t>
            </a:r>
            <a:r>
              <a:rPr lang="en-US" sz="2200" b="1" dirty="0" smtClean="0">
                <a:solidFill>
                  <a:srgbClr val="0000FF"/>
                </a:solidFill>
                <a:latin typeface="Courier New" panose="02070309020205020404" pitchFamily="49" charset="0"/>
                <a:cs typeface="Courier New" panose="02070309020205020404" pitchFamily="49" charset="0"/>
              </a:rPr>
              <a:t>Direct Taxation</a:t>
            </a:r>
            <a:r>
              <a:rPr lang="en-US" sz="2200" b="1" dirty="0" smtClean="0">
                <a:latin typeface="Courier New" panose="02070309020205020404" pitchFamily="49" charset="0"/>
                <a:cs typeface="Courier New" panose="02070309020205020404" pitchFamily="49" charset="0"/>
              </a:rPr>
              <a:t/>
            </a:r>
            <a:br>
              <a:rPr lang="en-US" sz="2200" b="1" dirty="0" smtClean="0">
                <a:latin typeface="Courier New" panose="02070309020205020404" pitchFamily="49" charset="0"/>
                <a:cs typeface="Courier New" panose="02070309020205020404" pitchFamily="49" charset="0"/>
              </a:rPr>
            </a:br>
            <a:endParaRPr lang="en-US" sz="2200" b="1" dirty="0" smtClean="0">
              <a:latin typeface="Courier New" panose="02070309020205020404" pitchFamily="49" charset="0"/>
              <a:cs typeface="Courier New" panose="02070309020205020404" pitchFamily="49" charset="0"/>
            </a:endParaRPr>
          </a:p>
          <a:p>
            <a:pPr lvl="1">
              <a:lnSpc>
                <a:spcPct val="200000"/>
              </a:lnSpc>
            </a:pPr>
            <a:r>
              <a:rPr lang="en-US" sz="2200" b="1" dirty="0" smtClean="0">
                <a:latin typeface="Courier New" panose="02070309020205020404" pitchFamily="49" charset="0"/>
                <a:cs typeface="Courier New" panose="02070309020205020404" pitchFamily="49" charset="0"/>
              </a:rPr>
              <a:t>a. </a:t>
            </a:r>
            <a:r>
              <a:rPr lang="en-US" sz="2200" b="1" dirty="0" smtClean="0">
                <a:solidFill>
                  <a:srgbClr val="FF00FF"/>
                </a:solidFill>
                <a:latin typeface="Courier New" panose="02070309020205020404" pitchFamily="49" charset="0"/>
                <a:cs typeface="Courier New" panose="02070309020205020404" pitchFamily="49" charset="0"/>
              </a:rPr>
              <a:t>Tax Present Population Directly </a:t>
            </a:r>
            <a:r>
              <a:rPr lang="en-US" sz="2200" b="1" dirty="0" smtClean="0">
                <a:latin typeface="Courier New" panose="02070309020205020404" pitchFamily="49" charset="0"/>
                <a:cs typeface="Courier New" panose="02070309020205020404" pitchFamily="49" charset="0"/>
              </a:rPr>
              <a:t>- Income taxes, excise taxes, tariffs, </a:t>
            </a:r>
            <a:r>
              <a:rPr lang="en-US" sz="2200" b="1" dirty="0" smtClean="0">
                <a:solidFill>
                  <a:srgbClr val="FF0000"/>
                </a:solidFill>
                <a:latin typeface="Courier New" panose="02070309020205020404" pitchFamily="49" charset="0"/>
                <a:cs typeface="Courier New" panose="02070309020205020404" pitchFamily="49" charset="0"/>
              </a:rPr>
              <a:t>the National Bank Acts</a:t>
            </a:r>
            <a:r>
              <a:rPr lang="en-US" sz="2200" b="1" dirty="0" smtClean="0">
                <a:latin typeface="Courier New" panose="02070309020205020404" pitchFamily="49" charset="0"/>
                <a:cs typeface="Courier New" panose="02070309020205020404" pitchFamily="49" charset="0"/>
              </a:rPr>
              <a:t>. In the North, about 20% of the cost of War was paid through direct taxes; about 12% in the South.</a:t>
            </a:r>
            <a:br>
              <a:rPr lang="en-US" sz="2200" b="1" dirty="0" smtClean="0">
                <a:latin typeface="Courier New" panose="02070309020205020404" pitchFamily="49" charset="0"/>
                <a:cs typeface="Courier New" panose="02070309020205020404" pitchFamily="49" charset="0"/>
              </a:rPr>
            </a:br>
            <a:endParaRPr lang="en-US" sz="2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77670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9528</TotalTime>
  <Words>1021</Words>
  <Application>Microsoft Office PowerPoint</Application>
  <PresentationFormat>On-screen Show (4:3)</PresentationFormat>
  <Paragraphs>70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Topic 2. Part 1. </vt:lpstr>
      <vt:lpstr>PowerPoint Presentation</vt:lpstr>
      <vt:lpstr>The Aftermath at Bloody Lane by Captain James Hope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Banking, Bankruptcy, and Financial Panics in Early American History: 1861-1913</dc:title>
  <dc:creator>keith</dc:creator>
  <cp:lastModifiedBy>keith</cp:lastModifiedBy>
  <cp:revision>78</cp:revision>
  <dcterms:created xsi:type="dcterms:W3CDTF">2014-02-27T03:16:12Z</dcterms:created>
  <dcterms:modified xsi:type="dcterms:W3CDTF">2014-03-07T18:16:28Z</dcterms:modified>
</cp:coreProperties>
</file>