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sldIdLst>
    <p:sldId id="256" r:id="rId6"/>
    <p:sldId id="258" r:id="rId7"/>
    <p:sldId id="269" r:id="rId8"/>
    <p:sldId id="260" r:id="rId9"/>
    <p:sldId id="267" r:id="rId10"/>
    <p:sldId id="268" r:id="rId11"/>
    <p:sldId id="262" r:id="rId12"/>
    <p:sldId id="263" r:id="rId13"/>
    <p:sldId id="259" r:id="rId14"/>
    <p:sldId id="265" r:id="rId15"/>
    <p:sldId id="264" r:id="rId16"/>
    <p:sldId id="273" r:id="rId17"/>
    <p:sldId id="286" r:id="rId18"/>
    <p:sldId id="290" r:id="rId19"/>
    <p:sldId id="287" r:id="rId20"/>
    <p:sldId id="289" r:id="rId21"/>
    <p:sldId id="288" r:id="rId22"/>
    <p:sldId id="291" r:id="rId23"/>
    <p:sldId id="292" r:id="rId24"/>
    <p:sldId id="293" r:id="rId25"/>
    <p:sldId id="276" r:id="rId26"/>
    <p:sldId id="274" r:id="rId27"/>
    <p:sldId id="266" r:id="rId28"/>
    <p:sldId id="257" r:id="rId29"/>
    <p:sldId id="278" r:id="rId30"/>
    <p:sldId id="285" r:id="rId31"/>
    <p:sldId id="279" r:id="rId32"/>
    <p:sldId id="283" r:id="rId33"/>
    <p:sldId id="284" r:id="rId34"/>
    <p:sldId id="280" r:id="rId35"/>
    <p:sldId id="281" r:id="rId36"/>
    <p:sldId id="282"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510"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2AD8F4-F8F8-4F81-88C3-BAA3D745D2DF}" type="datetimeFigureOut">
              <a:rPr lang="en-US" smtClean="0"/>
              <a:t>3/18/2014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D437DC-EBE9-4B0A-9019-56BDF95D3266}" type="slidenum">
              <a:rPr lang="en-US" smtClean="0"/>
              <a:t>‹#›</a:t>
            </a:fld>
            <a:endParaRPr lang="en-US"/>
          </a:p>
        </p:txBody>
      </p:sp>
    </p:spTree>
    <p:extLst>
      <p:ext uri="{BB962C8B-B14F-4D97-AF65-F5344CB8AC3E}">
        <p14:creationId xmlns:p14="http://schemas.microsoft.com/office/powerpoint/2010/main" val="3986404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2AD8F4-F8F8-4F81-88C3-BAA3D745D2DF}" type="datetimeFigureOut">
              <a:rPr lang="en-US" smtClean="0"/>
              <a:t>3/18/2014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D437DC-EBE9-4B0A-9019-56BDF95D3266}" type="slidenum">
              <a:rPr lang="en-US" smtClean="0"/>
              <a:t>‹#›</a:t>
            </a:fld>
            <a:endParaRPr lang="en-US"/>
          </a:p>
        </p:txBody>
      </p:sp>
    </p:spTree>
    <p:extLst>
      <p:ext uri="{BB962C8B-B14F-4D97-AF65-F5344CB8AC3E}">
        <p14:creationId xmlns:p14="http://schemas.microsoft.com/office/powerpoint/2010/main" val="3000109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2AD8F4-F8F8-4F81-88C3-BAA3D745D2DF}" type="datetimeFigureOut">
              <a:rPr lang="en-US" smtClean="0"/>
              <a:t>3/18/2014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D437DC-EBE9-4B0A-9019-56BDF95D3266}" type="slidenum">
              <a:rPr lang="en-US" smtClean="0"/>
              <a:t>‹#›</a:t>
            </a:fld>
            <a:endParaRPr lang="en-US"/>
          </a:p>
        </p:txBody>
      </p:sp>
    </p:spTree>
    <p:extLst>
      <p:ext uri="{BB962C8B-B14F-4D97-AF65-F5344CB8AC3E}">
        <p14:creationId xmlns:p14="http://schemas.microsoft.com/office/powerpoint/2010/main" val="1440170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749E8FA-54E3-421C-A370-184A773BA0C3}" type="datetimeFigureOut">
              <a:rPr lang="en-US">
                <a:solidFill>
                  <a:prstClr val="black">
                    <a:tint val="75000"/>
                  </a:prstClr>
                </a:solidFill>
              </a:rPr>
              <a:pPr>
                <a:def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05DD878-89D5-4A16-A6B6-84A8DA068E5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749207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0B38C4C-8185-4982-BEC9-474892B8DE29}" type="datetimeFigureOut">
              <a:rPr lang="en-US">
                <a:solidFill>
                  <a:prstClr val="black">
                    <a:tint val="75000"/>
                  </a:prstClr>
                </a:solidFill>
              </a:rPr>
              <a:pPr>
                <a:def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B189671-3A95-47F9-805D-9B4E211F8B9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863074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55FF53B-A737-43BA-A27A-E058F61C4C38}" type="datetimeFigureOut">
              <a:rPr lang="en-US">
                <a:solidFill>
                  <a:prstClr val="black">
                    <a:tint val="75000"/>
                  </a:prstClr>
                </a:solidFill>
              </a:rPr>
              <a:pPr>
                <a:def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A02C6A0-E8BC-4F18-A60E-2AFA9EB6BFC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85715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C09D30E-53BD-415E-A403-58BD4AAEE54A}" type="datetimeFigureOut">
              <a:rPr lang="en-US">
                <a:solidFill>
                  <a:prstClr val="black">
                    <a:tint val="75000"/>
                  </a:prstClr>
                </a:solidFill>
              </a:rPr>
              <a:pPr>
                <a:defRPr/>
              </a:pPr>
              <a:t>3/18/2014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A8F36CC-6362-4F03-AC1D-981318307DC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189459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BF6E383-2B28-4158-A5F1-BF84971EDA77}" type="datetimeFigureOut">
              <a:rPr lang="en-US">
                <a:solidFill>
                  <a:prstClr val="black">
                    <a:tint val="75000"/>
                  </a:prstClr>
                </a:solidFill>
              </a:rPr>
              <a:pPr>
                <a:defRPr/>
              </a:pPr>
              <a:t>3/18/2014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D2531983-C832-49D9-9ECC-F8DC075EF31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407337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436E92B-E144-43B4-AC66-75CAA0EF9CF0}" type="datetimeFigureOut">
              <a:rPr lang="en-US">
                <a:solidFill>
                  <a:prstClr val="black">
                    <a:tint val="75000"/>
                  </a:prstClr>
                </a:solidFill>
              </a:rPr>
              <a:pPr>
                <a:defRPr/>
              </a:pPr>
              <a:t>3/18/2014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29F5DDE-1947-4C7E-B93A-DE7FBB6D4ED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7266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96E3F38-E4C3-45F1-92E8-4FDE8A8326BF}" type="datetimeFigureOut">
              <a:rPr lang="en-US">
                <a:solidFill>
                  <a:prstClr val="black">
                    <a:tint val="75000"/>
                  </a:prstClr>
                </a:solidFill>
              </a:rPr>
              <a:pPr>
                <a:defRPr/>
              </a:pPr>
              <a:t>3/18/2014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A1DFC41-DAF1-4EE9-ACA1-81BCDF45539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635724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B32715D-5001-497C-8FC0-CBFC1A367D9A}" type="datetimeFigureOut">
              <a:rPr lang="en-US">
                <a:solidFill>
                  <a:prstClr val="black">
                    <a:tint val="75000"/>
                  </a:prstClr>
                </a:solidFill>
              </a:rPr>
              <a:pPr>
                <a:defRPr/>
              </a:pPr>
              <a:t>3/18/2014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2CDF748-2445-4E4C-BD78-E8CB856D1EB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57919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2AD8F4-F8F8-4F81-88C3-BAA3D745D2DF}" type="datetimeFigureOut">
              <a:rPr lang="en-US" smtClean="0"/>
              <a:t>3/18/2014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D437DC-EBE9-4B0A-9019-56BDF95D3266}" type="slidenum">
              <a:rPr lang="en-US" smtClean="0"/>
              <a:t>‹#›</a:t>
            </a:fld>
            <a:endParaRPr lang="en-US"/>
          </a:p>
        </p:txBody>
      </p:sp>
    </p:spTree>
    <p:extLst>
      <p:ext uri="{BB962C8B-B14F-4D97-AF65-F5344CB8AC3E}">
        <p14:creationId xmlns:p14="http://schemas.microsoft.com/office/powerpoint/2010/main" val="9154089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F990107-3DD1-4C74-A514-D37532095929}" type="datetimeFigureOut">
              <a:rPr lang="en-US">
                <a:solidFill>
                  <a:prstClr val="black">
                    <a:tint val="75000"/>
                  </a:prstClr>
                </a:solidFill>
              </a:rPr>
              <a:pPr>
                <a:defRPr/>
              </a:pPr>
              <a:t>3/18/2014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BA24657-1A59-4144-A0B5-7E2311C0E73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76290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B96615C-21B9-4C76-85CB-4275410E5CAE}" type="datetimeFigureOut">
              <a:rPr lang="en-US">
                <a:solidFill>
                  <a:prstClr val="black">
                    <a:tint val="75000"/>
                  </a:prstClr>
                </a:solidFill>
              </a:rPr>
              <a:pPr>
                <a:def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6946F68-3868-4425-B49B-94982DFB482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252338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13431E6-0257-4F12-B722-944D4D4EDFD0}" type="datetimeFigureOut">
              <a:rPr lang="en-US">
                <a:solidFill>
                  <a:prstClr val="black">
                    <a:tint val="75000"/>
                  </a:prstClr>
                </a:solidFill>
              </a:rPr>
              <a:pPr>
                <a:def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9A07DE1-BAAF-4725-A8E9-7527E7198B2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027563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749E8FA-54E3-421C-A370-184A773BA0C3}" type="datetimeFigureOut">
              <a:rPr lang="en-US">
                <a:solidFill>
                  <a:prstClr val="black">
                    <a:tint val="75000"/>
                  </a:prstClr>
                </a:solidFill>
              </a:rPr>
              <a:pPr>
                <a:def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05DD878-89D5-4A16-A6B6-84A8DA068E5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32562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0B38C4C-8185-4982-BEC9-474892B8DE29}" type="datetimeFigureOut">
              <a:rPr lang="en-US">
                <a:solidFill>
                  <a:prstClr val="black">
                    <a:tint val="75000"/>
                  </a:prstClr>
                </a:solidFill>
              </a:rPr>
              <a:pPr>
                <a:def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B189671-3A95-47F9-805D-9B4E211F8B9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684372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55FF53B-A737-43BA-A27A-E058F61C4C38}" type="datetimeFigureOut">
              <a:rPr lang="en-US">
                <a:solidFill>
                  <a:prstClr val="black">
                    <a:tint val="75000"/>
                  </a:prstClr>
                </a:solidFill>
              </a:rPr>
              <a:pPr>
                <a:def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A02C6A0-E8BC-4F18-A60E-2AFA9EB6BFC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226414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C09D30E-53BD-415E-A403-58BD4AAEE54A}" type="datetimeFigureOut">
              <a:rPr lang="en-US">
                <a:solidFill>
                  <a:prstClr val="black">
                    <a:tint val="75000"/>
                  </a:prstClr>
                </a:solidFill>
              </a:rPr>
              <a:pPr>
                <a:defRPr/>
              </a:pPr>
              <a:t>3/18/2014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A8F36CC-6362-4F03-AC1D-981318307DC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291589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BF6E383-2B28-4158-A5F1-BF84971EDA77}" type="datetimeFigureOut">
              <a:rPr lang="en-US">
                <a:solidFill>
                  <a:prstClr val="black">
                    <a:tint val="75000"/>
                  </a:prstClr>
                </a:solidFill>
              </a:rPr>
              <a:pPr>
                <a:defRPr/>
              </a:pPr>
              <a:t>3/18/2014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D2531983-C832-49D9-9ECC-F8DC075EF31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329911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436E92B-E144-43B4-AC66-75CAA0EF9CF0}" type="datetimeFigureOut">
              <a:rPr lang="en-US">
                <a:solidFill>
                  <a:prstClr val="black">
                    <a:tint val="75000"/>
                  </a:prstClr>
                </a:solidFill>
              </a:rPr>
              <a:pPr>
                <a:defRPr/>
              </a:pPr>
              <a:t>3/18/2014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29F5DDE-1947-4C7E-B93A-DE7FBB6D4ED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419907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96E3F38-E4C3-45F1-92E8-4FDE8A8326BF}" type="datetimeFigureOut">
              <a:rPr lang="en-US">
                <a:solidFill>
                  <a:prstClr val="black">
                    <a:tint val="75000"/>
                  </a:prstClr>
                </a:solidFill>
              </a:rPr>
              <a:pPr>
                <a:defRPr/>
              </a:pPr>
              <a:t>3/18/2014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A1DFC41-DAF1-4EE9-ACA1-81BCDF45539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55813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2AD8F4-F8F8-4F81-88C3-BAA3D745D2DF}" type="datetimeFigureOut">
              <a:rPr lang="en-US" smtClean="0"/>
              <a:t>3/18/2014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D437DC-EBE9-4B0A-9019-56BDF95D3266}" type="slidenum">
              <a:rPr lang="en-US" smtClean="0"/>
              <a:t>‹#›</a:t>
            </a:fld>
            <a:endParaRPr lang="en-US"/>
          </a:p>
        </p:txBody>
      </p:sp>
    </p:spTree>
    <p:extLst>
      <p:ext uri="{BB962C8B-B14F-4D97-AF65-F5344CB8AC3E}">
        <p14:creationId xmlns:p14="http://schemas.microsoft.com/office/powerpoint/2010/main" val="23455086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B32715D-5001-497C-8FC0-CBFC1A367D9A}" type="datetimeFigureOut">
              <a:rPr lang="en-US">
                <a:solidFill>
                  <a:prstClr val="black">
                    <a:tint val="75000"/>
                  </a:prstClr>
                </a:solidFill>
              </a:rPr>
              <a:pPr>
                <a:defRPr/>
              </a:pPr>
              <a:t>3/18/2014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2CDF748-2445-4E4C-BD78-E8CB856D1EB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724582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F990107-3DD1-4C74-A514-D37532095929}" type="datetimeFigureOut">
              <a:rPr lang="en-US">
                <a:solidFill>
                  <a:prstClr val="black">
                    <a:tint val="75000"/>
                  </a:prstClr>
                </a:solidFill>
              </a:rPr>
              <a:pPr>
                <a:defRPr/>
              </a:pPr>
              <a:t>3/18/2014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BA24657-1A59-4144-A0B5-7E2311C0E73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06900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B96615C-21B9-4C76-85CB-4275410E5CAE}" type="datetimeFigureOut">
              <a:rPr lang="en-US">
                <a:solidFill>
                  <a:prstClr val="black">
                    <a:tint val="75000"/>
                  </a:prstClr>
                </a:solidFill>
              </a:rPr>
              <a:pPr>
                <a:def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6946F68-3868-4425-B49B-94982DFB482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698571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13431E6-0257-4F12-B722-944D4D4EDFD0}" type="datetimeFigureOut">
              <a:rPr lang="en-US">
                <a:solidFill>
                  <a:prstClr val="black">
                    <a:tint val="75000"/>
                  </a:prstClr>
                </a:solidFill>
              </a:rPr>
              <a:pPr>
                <a:def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9A07DE1-BAAF-4725-A8E9-7527E7198B2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655019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749E8FA-54E3-421C-A370-184A773BA0C3}" type="datetimeFigureOut">
              <a:rPr lang="en-US">
                <a:solidFill>
                  <a:prstClr val="black">
                    <a:tint val="75000"/>
                  </a:prstClr>
                </a:solidFill>
              </a:rPr>
              <a:pPr>
                <a:def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05DD878-89D5-4A16-A6B6-84A8DA068E5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394783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0B38C4C-8185-4982-BEC9-474892B8DE29}" type="datetimeFigureOut">
              <a:rPr lang="en-US">
                <a:solidFill>
                  <a:prstClr val="black">
                    <a:tint val="75000"/>
                  </a:prstClr>
                </a:solidFill>
              </a:rPr>
              <a:pPr>
                <a:def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B189671-3A95-47F9-805D-9B4E211F8B9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622387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55FF53B-A737-43BA-A27A-E058F61C4C38}" type="datetimeFigureOut">
              <a:rPr lang="en-US">
                <a:solidFill>
                  <a:prstClr val="black">
                    <a:tint val="75000"/>
                  </a:prstClr>
                </a:solidFill>
              </a:rPr>
              <a:pPr>
                <a:def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A02C6A0-E8BC-4F18-A60E-2AFA9EB6BFC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02762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C09D30E-53BD-415E-A403-58BD4AAEE54A}" type="datetimeFigureOut">
              <a:rPr lang="en-US">
                <a:solidFill>
                  <a:prstClr val="black">
                    <a:tint val="75000"/>
                  </a:prstClr>
                </a:solidFill>
              </a:rPr>
              <a:pPr>
                <a:defRPr/>
              </a:pPr>
              <a:t>3/18/2014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A8F36CC-6362-4F03-AC1D-981318307DC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413500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BF6E383-2B28-4158-A5F1-BF84971EDA77}" type="datetimeFigureOut">
              <a:rPr lang="en-US">
                <a:solidFill>
                  <a:prstClr val="black">
                    <a:tint val="75000"/>
                  </a:prstClr>
                </a:solidFill>
              </a:rPr>
              <a:pPr>
                <a:defRPr/>
              </a:pPr>
              <a:t>3/18/2014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D2531983-C832-49D9-9ECC-F8DC075EF31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902915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436E92B-E144-43B4-AC66-75CAA0EF9CF0}" type="datetimeFigureOut">
              <a:rPr lang="en-US">
                <a:solidFill>
                  <a:prstClr val="black">
                    <a:tint val="75000"/>
                  </a:prstClr>
                </a:solidFill>
              </a:rPr>
              <a:pPr>
                <a:defRPr/>
              </a:pPr>
              <a:t>3/18/2014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29F5DDE-1947-4C7E-B93A-DE7FBB6D4ED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53494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2AD8F4-F8F8-4F81-88C3-BAA3D745D2DF}" type="datetimeFigureOut">
              <a:rPr lang="en-US" smtClean="0"/>
              <a:t>3/18/2014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D437DC-EBE9-4B0A-9019-56BDF95D3266}" type="slidenum">
              <a:rPr lang="en-US" smtClean="0"/>
              <a:t>‹#›</a:t>
            </a:fld>
            <a:endParaRPr lang="en-US"/>
          </a:p>
        </p:txBody>
      </p:sp>
    </p:spTree>
    <p:extLst>
      <p:ext uri="{BB962C8B-B14F-4D97-AF65-F5344CB8AC3E}">
        <p14:creationId xmlns:p14="http://schemas.microsoft.com/office/powerpoint/2010/main" val="30777928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96E3F38-E4C3-45F1-92E8-4FDE8A8326BF}" type="datetimeFigureOut">
              <a:rPr lang="en-US">
                <a:solidFill>
                  <a:prstClr val="black">
                    <a:tint val="75000"/>
                  </a:prstClr>
                </a:solidFill>
              </a:rPr>
              <a:pPr>
                <a:defRPr/>
              </a:pPr>
              <a:t>3/18/2014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A1DFC41-DAF1-4EE9-ACA1-81BCDF45539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58683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B32715D-5001-497C-8FC0-CBFC1A367D9A}" type="datetimeFigureOut">
              <a:rPr lang="en-US">
                <a:solidFill>
                  <a:prstClr val="black">
                    <a:tint val="75000"/>
                  </a:prstClr>
                </a:solidFill>
              </a:rPr>
              <a:pPr>
                <a:defRPr/>
              </a:pPr>
              <a:t>3/18/2014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2CDF748-2445-4E4C-BD78-E8CB856D1EB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722206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F990107-3DD1-4C74-A514-D37532095929}" type="datetimeFigureOut">
              <a:rPr lang="en-US">
                <a:solidFill>
                  <a:prstClr val="black">
                    <a:tint val="75000"/>
                  </a:prstClr>
                </a:solidFill>
              </a:rPr>
              <a:pPr>
                <a:defRPr/>
              </a:pPr>
              <a:t>3/18/2014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BA24657-1A59-4144-A0B5-7E2311C0E73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360638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B96615C-21B9-4C76-85CB-4275410E5CAE}" type="datetimeFigureOut">
              <a:rPr lang="en-US">
                <a:solidFill>
                  <a:prstClr val="black">
                    <a:tint val="75000"/>
                  </a:prstClr>
                </a:solidFill>
              </a:rPr>
              <a:pPr>
                <a:def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6946F68-3868-4425-B49B-94982DFB482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901997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13431E6-0257-4F12-B722-944D4D4EDFD0}" type="datetimeFigureOut">
              <a:rPr lang="en-US">
                <a:solidFill>
                  <a:prstClr val="black">
                    <a:tint val="75000"/>
                  </a:prstClr>
                </a:solidFill>
              </a:rPr>
              <a:pPr>
                <a:defRPr/>
              </a:pPr>
              <a:t>3/18/2014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9A07DE1-BAAF-4725-A8E9-7527E7198B2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572879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65D6141-ABBF-44B1-A110-D4888E1BD6C2}" type="datetimeFigureOut">
              <a:rPr lang="en-US">
                <a:solidFill>
                  <a:prstClr val="black">
                    <a:tint val="75000"/>
                  </a:prstClr>
                </a:solidFill>
              </a:rPr>
              <a:pPr>
                <a:defRPr/>
              </a:pPr>
              <a:t>3/17/2014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8C3F5E4-E362-46D2-8130-E235C15BC4E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548035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AF3E3BE-7C37-4C77-A193-C68383285337}" type="datetimeFigureOut">
              <a:rPr lang="en-US">
                <a:solidFill>
                  <a:prstClr val="black">
                    <a:tint val="75000"/>
                  </a:prstClr>
                </a:solidFill>
              </a:rPr>
              <a:pPr>
                <a:defRPr/>
              </a:pPr>
              <a:t>3/17/2014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818C159-6203-40BC-9EF8-028A19FF5BE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468390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DEC797B-4C20-4C9A-A67F-98E1B3E8F435}" type="datetimeFigureOut">
              <a:rPr lang="en-US">
                <a:solidFill>
                  <a:prstClr val="black">
                    <a:tint val="75000"/>
                  </a:prstClr>
                </a:solidFill>
              </a:rPr>
              <a:pPr>
                <a:defRPr/>
              </a:pPr>
              <a:t>3/17/2014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F063876-695B-4132-9C4C-1BD00FBA90D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355001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4E8C2E2-7193-4859-A60E-3DF6C1F7DD83}" type="datetimeFigureOut">
              <a:rPr lang="en-US">
                <a:solidFill>
                  <a:prstClr val="black">
                    <a:tint val="75000"/>
                  </a:prstClr>
                </a:solidFill>
              </a:rPr>
              <a:pPr>
                <a:defRPr/>
              </a:pPr>
              <a:t>3/17/2014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7B8B7DC-77C7-412F-9466-757317527ED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049686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486B9B3-0D2D-4DEE-B884-6256108892F0}" type="datetimeFigureOut">
              <a:rPr lang="en-US">
                <a:solidFill>
                  <a:prstClr val="black">
                    <a:tint val="75000"/>
                  </a:prstClr>
                </a:solidFill>
              </a:rPr>
              <a:pPr>
                <a:defRPr/>
              </a:pPr>
              <a:t>3/17/2014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B2FC663-CD98-477C-9109-D4890ED087E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42542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2AD8F4-F8F8-4F81-88C3-BAA3D745D2DF}" type="datetimeFigureOut">
              <a:rPr lang="en-US" smtClean="0"/>
              <a:t>3/18/2014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D437DC-EBE9-4B0A-9019-56BDF95D3266}" type="slidenum">
              <a:rPr lang="en-US" smtClean="0"/>
              <a:t>‹#›</a:t>
            </a:fld>
            <a:endParaRPr lang="en-US"/>
          </a:p>
        </p:txBody>
      </p:sp>
    </p:spTree>
    <p:extLst>
      <p:ext uri="{BB962C8B-B14F-4D97-AF65-F5344CB8AC3E}">
        <p14:creationId xmlns:p14="http://schemas.microsoft.com/office/powerpoint/2010/main" val="14379618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04E8B87-7B07-404F-8688-59C1175A9E9E}" type="datetimeFigureOut">
              <a:rPr lang="en-US">
                <a:solidFill>
                  <a:prstClr val="black">
                    <a:tint val="75000"/>
                  </a:prstClr>
                </a:solidFill>
              </a:rPr>
              <a:pPr>
                <a:defRPr/>
              </a:pPr>
              <a:t>3/17/2014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BE6A6FA9-DD40-4099-88FC-AEFC64DBEF1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296555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252F827-03D9-410D-A435-DC9CA52EDB88}" type="datetimeFigureOut">
              <a:rPr lang="en-US">
                <a:solidFill>
                  <a:prstClr val="black">
                    <a:tint val="75000"/>
                  </a:prstClr>
                </a:solidFill>
              </a:rPr>
              <a:pPr>
                <a:defRPr/>
              </a:pPr>
              <a:t>3/17/2014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31BC7CE2-C405-4644-BB16-8F4DFAD8824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500355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D8A383A-DC63-4B24-964D-654AB52BEA23}" type="datetimeFigureOut">
              <a:rPr lang="en-US">
                <a:solidFill>
                  <a:prstClr val="black">
                    <a:tint val="75000"/>
                  </a:prstClr>
                </a:solidFill>
              </a:rPr>
              <a:pPr>
                <a:defRPr/>
              </a:pPr>
              <a:t>3/17/2014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39765B5-C988-4B5A-B788-4ABE7878DFE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580848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30D7FDB-7702-43D9-A8FB-BC11AAB5D4E4}" type="datetimeFigureOut">
              <a:rPr lang="en-US">
                <a:solidFill>
                  <a:prstClr val="black">
                    <a:tint val="75000"/>
                  </a:prstClr>
                </a:solidFill>
              </a:rPr>
              <a:pPr>
                <a:defRPr/>
              </a:pPr>
              <a:t>3/17/2014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7C71FB7-C66D-4ADB-89E7-83FB548FC83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424112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688BE7A-4845-4847-AD87-E3785D4E3EBA}" type="datetimeFigureOut">
              <a:rPr lang="en-US">
                <a:solidFill>
                  <a:prstClr val="black">
                    <a:tint val="75000"/>
                  </a:prstClr>
                </a:solidFill>
              </a:rPr>
              <a:pPr>
                <a:defRPr/>
              </a:pPr>
              <a:t>3/17/2014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661D845-AF4D-4199-A6D5-DF3DF0C9B15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888950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1BA8C8D-8662-4434-BEDA-6B429C99E9C8}" type="datetimeFigureOut">
              <a:rPr lang="en-US">
                <a:solidFill>
                  <a:prstClr val="black">
                    <a:tint val="75000"/>
                  </a:prstClr>
                </a:solidFill>
              </a:rPr>
              <a:pPr>
                <a:defRPr/>
              </a:pPr>
              <a:t>3/17/2014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166E85A-CA66-49C8-AF9A-52E23AD738F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18212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2AD8F4-F8F8-4F81-88C3-BAA3D745D2DF}" type="datetimeFigureOut">
              <a:rPr lang="en-US" smtClean="0"/>
              <a:t>3/18/2014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D437DC-EBE9-4B0A-9019-56BDF95D3266}" type="slidenum">
              <a:rPr lang="en-US" smtClean="0"/>
              <a:t>‹#›</a:t>
            </a:fld>
            <a:endParaRPr lang="en-US"/>
          </a:p>
        </p:txBody>
      </p:sp>
    </p:spTree>
    <p:extLst>
      <p:ext uri="{BB962C8B-B14F-4D97-AF65-F5344CB8AC3E}">
        <p14:creationId xmlns:p14="http://schemas.microsoft.com/office/powerpoint/2010/main" val="2465643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2AD8F4-F8F8-4F81-88C3-BAA3D745D2DF}" type="datetimeFigureOut">
              <a:rPr lang="en-US" smtClean="0"/>
              <a:t>3/18/2014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D437DC-EBE9-4B0A-9019-56BDF95D3266}" type="slidenum">
              <a:rPr lang="en-US" smtClean="0"/>
              <a:t>‹#›</a:t>
            </a:fld>
            <a:endParaRPr lang="en-US"/>
          </a:p>
        </p:txBody>
      </p:sp>
    </p:spTree>
    <p:extLst>
      <p:ext uri="{BB962C8B-B14F-4D97-AF65-F5344CB8AC3E}">
        <p14:creationId xmlns:p14="http://schemas.microsoft.com/office/powerpoint/2010/main" val="4167525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2AD8F4-F8F8-4F81-88C3-BAA3D745D2DF}" type="datetimeFigureOut">
              <a:rPr lang="en-US" smtClean="0"/>
              <a:t>3/18/2014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D437DC-EBE9-4B0A-9019-56BDF95D3266}" type="slidenum">
              <a:rPr lang="en-US" smtClean="0"/>
              <a:t>‹#›</a:t>
            </a:fld>
            <a:endParaRPr lang="en-US"/>
          </a:p>
        </p:txBody>
      </p:sp>
    </p:spTree>
    <p:extLst>
      <p:ext uri="{BB962C8B-B14F-4D97-AF65-F5344CB8AC3E}">
        <p14:creationId xmlns:p14="http://schemas.microsoft.com/office/powerpoint/2010/main" val="1969572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2AD8F4-F8F8-4F81-88C3-BAA3D745D2DF}" type="datetimeFigureOut">
              <a:rPr lang="en-US" smtClean="0"/>
              <a:t>3/18/2014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D437DC-EBE9-4B0A-9019-56BDF95D3266}" type="slidenum">
              <a:rPr lang="en-US" smtClean="0"/>
              <a:t>‹#›</a:t>
            </a:fld>
            <a:endParaRPr lang="en-US"/>
          </a:p>
        </p:txBody>
      </p:sp>
    </p:spTree>
    <p:extLst>
      <p:ext uri="{BB962C8B-B14F-4D97-AF65-F5344CB8AC3E}">
        <p14:creationId xmlns:p14="http://schemas.microsoft.com/office/powerpoint/2010/main" val="2765864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2AD8F4-F8F8-4F81-88C3-BAA3D745D2DF}" type="datetimeFigureOut">
              <a:rPr lang="en-US" smtClean="0"/>
              <a:t>3/18/2014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D437DC-EBE9-4B0A-9019-56BDF95D3266}" type="slidenum">
              <a:rPr lang="en-US" smtClean="0"/>
              <a:t>‹#›</a:t>
            </a:fld>
            <a:endParaRPr lang="en-US"/>
          </a:p>
        </p:txBody>
      </p:sp>
    </p:spTree>
    <p:extLst>
      <p:ext uri="{BB962C8B-B14F-4D97-AF65-F5344CB8AC3E}">
        <p14:creationId xmlns:p14="http://schemas.microsoft.com/office/powerpoint/2010/main" val="25500723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DBC7832-B355-408E-942F-6E0BCEA8969B}" type="datetimeFigureOut">
              <a:rPr lang="en-US">
                <a:solidFill>
                  <a:prstClr val="black">
                    <a:tint val="75000"/>
                  </a:prstClr>
                </a:solidFill>
              </a:rPr>
              <a:pPr>
                <a:defRPr/>
              </a:pPr>
              <a:t>3/18/2014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78E9988-5C49-4002-96FE-86FE04E8FA5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923349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DBC7832-B355-408E-942F-6E0BCEA8969B}" type="datetimeFigureOut">
              <a:rPr lang="en-US">
                <a:solidFill>
                  <a:prstClr val="black">
                    <a:tint val="75000"/>
                  </a:prstClr>
                </a:solidFill>
              </a:rPr>
              <a:pPr>
                <a:defRPr/>
              </a:pPr>
              <a:t>3/18/2014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78E9988-5C49-4002-96FE-86FE04E8FA5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344730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DBC7832-B355-408E-942F-6E0BCEA8969B}" type="datetimeFigureOut">
              <a:rPr lang="en-US">
                <a:solidFill>
                  <a:prstClr val="black">
                    <a:tint val="75000"/>
                  </a:prstClr>
                </a:solidFill>
              </a:rPr>
              <a:pPr>
                <a:defRPr/>
              </a:pPr>
              <a:t>3/18/2014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78E9988-5C49-4002-96FE-86FE04E8FA5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7447919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CF073CEE-DCD4-45E2-AF0C-38C592C60469}" type="datetimeFigureOut">
              <a:rPr lang="en-US">
                <a:solidFill>
                  <a:prstClr val="black">
                    <a:tint val="75000"/>
                  </a:prstClr>
                </a:solidFill>
              </a:rPr>
              <a:pPr>
                <a:defRPr/>
              </a:pPr>
              <a:t>3/17/2014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BBAC088A-09C0-4E75-A36D-F3D8C3AF04F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3055803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latin typeface="Courier New" panose="02070309020205020404" pitchFamily="49" charset="0"/>
                <a:cs typeface="Courier New" panose="02070309020205020404" pitchFamily="49" charset="0"/>
              </a:rPr>
              <a:t>Topic 2. Part 2.</a:t>
            </a:r>
            <a:endParaRPr lang="en-US" dirty="0"/>
          </a:p>
        </p:txBody>
      </p:sp>
      <p:sp>
        <p:nvSpPr>
          <p:cNvPr id="3" name="Subtitle 2"/>
          <p:cNvSpPr>
            <a:spLocks noGrp="1"/>
          </p:cNvSpPr>
          <p:nvPr>
            <p:ph type="subTitle" idx="1"/>
          </p:nvPr>
        </p:nvSpPr>
        <p:spPr/>
        <p:txBody>
          <a:bodyPr/>
          <a:lstStyle/>
          <a:p>
            <a:r>
              <a:rPr lang="en-US" b="1" dirty="0" smtClean="0">
                <a:solidFill>
                  <a:srgbClr val="FF0000"/>
                </a:solidFill>
              </a:rPr>
              <a:t>Post-Civil War Financial Panics: The Panic of 1873</a:t>
            </a:r>
            <a:endParaRPr lang="en-US" b="1" dirty="0">
              <a:solidFill>
                <a:srgbClr val="FF0000"/>
              </a:solidFill>
            </a:endParaRPr>
          </a:p>
        </p:txBody>
      </p:sp>
    </p:spTree>
    <p:extLst>
      <p:ext uri="{BB962C8B-B14F-4D97-AF65-F5344CB8AC3E}">
        <p14:creationId xmlns:p14="http://schemas.microsoft.com/office/powerpoint/2010/main" val="875748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descr="Western_Railroad_Network_19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0"/>
            <a:ext cx="81534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5356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52" y="0"/>
            <a:ext cx="9144000" cy="6463308"/>
          </a:xfrm>
          <a:prstGeom prst="rect">
            <a:avLst/>
          </a:prstGeom>
        </p:spPr>
        <p:txBody>
          <a:bodyPr wrap="square">
            <a:spAutoFit/>
          </a:bodyPr>
          <a:lstStyle/>
          <a:p>
            <a:pPr lvl="0">
              <a:lnSpc>
                <a:spcPct val="200000"/>
              </a:lnSpc>
            </a:pPr>
            <a:r>
              <a:rPr lang="en-US" sz="2000" b="1" dirty="0" smtClean="0">
                <a:solidFill>
                  <a:srgbClr val="FF0000"/>
                </a:solidFill>
                <a:latin typeface="Courier New" panose="02070309020205020404" pitchFamily="49" charset="0"/>
                <a:cs typeface="Courier New" panose="02070309020205020404" pitchFamily="49" charset="0"/>
              </a:rPr>
              <a:t>The Panic of 1873 actually began in Europe with a Stock Market Panic in Vienna in May of 1873</a:t>
            </a:r>
            <a:r>
              <a:rPr lang="en-US" sz="2000" b="1" dirty="0" smtClean="0">
                <a:solidFill>
                  <a:prstClr val="black"/>
                </a:solidFill>
                <a:latin typeface="Courier New" panose="02070309020205020404" pitchFamily="49" charset="0"/>
                <a:cs typeface="Courier New" panose="02070309020205020404" pitchFamily="49" charset="0"/>
              </a:rPr>
              <a:t>.  In Vienna, Berlin, and Paris there had been a construction boom beginning in the late 1860s.  This produced a land bubble in areas of Europe. </a:t>
            </a:r>
            <a:r>
              <a:rPr lang="en-US" sz="2000" b="1" dirty="0">
                <a:latin typeface="Courier New" panose="02070309020205020404" pitchFamily="49" charset="0"/>
                <a:cs typeface="Courier New" panose="02070309020205020404" pitchFamily="49" charset="0"/>
              </a:rPr>
              <a:t>In 1871, Germany ended the use of silver as a monetary metal. </a:t>
            </a:r>
            <a:r>
              <a:rPr lang="en-US" sz="2000" b="1" dirty="0">
                <a:solidFill>
                  <a:srgbClr val="FF00FF"/>
                </a:solidFill>
                <a:latin typeface="Courier New" panose="02070309020205020404" pitchFamily="49" charset="0"/>
                <a:cs typeface="Courier New" panose="02070309020205020404" pitchFamily="49" charset="0"/>
              </a:rPr>
              <a:t>While placing the deutschmark on the "gold standard" instantly increased the value of Germany's money, relative to other currencies, it also meant a rising worldwide supply of silver</a:t>
            </a:r>
            <a:r>
              <a:rPr lang="en-US" sz="2000" b="1" dirty="0" smtClean="0">
                <a:solidFill>
                  <a:srgbClr val="FF00FF"/>
                </a:solidFill>
                <a:latin typeface="Courier New" panose="02070309020205020404" pitchFamily="49" charset="0"/>
                <a:cs typeface="Courier New" panose="02070309020205020404" pitchFamily="49" charset="0"/>
              </a:rPr>
              <a:t>.  </a:t>
            </a:r>
            <a:endParaRPr lang="en-US" sz="2000" b="1" dirty="0" smtClean="0">
              <a:solidFill>
                <a:srgbClr val="0000FF"/>
              </a:solidFill>
              <a:latin typeface="Courier New" panose="02070309020205020404" pitchFamily="49" charset="0"/>
              <a:cs typeface="Courier New" panose="02070309020205020404" pitchFamily="49" charset="0"/>
            </a:endParaRPr>
          </a:p>
          <a:p>
            <a:pPr lvl="0">
              <a:lnSpc>
                <a:spcPct val="200000"/>
              </a:lnSpc>
            </a:pPr>
            <a:endParaRPr lang="en-US" b="1" dirty="0">
              <a:latin typeface="Courier New" panose="02070309020205020404" pitchFamily="49" charset="0"/>
              <a:cs typeface="Courier New" panose="02070309020205020404" pitchFamily="49" charset="0"/>
            </a:endParaRPr>
          </a:p>
          <a:p>
            <a:pPr lvl="0"/>
            <a:r>
              <a:rPr lang="en-US" dirty="0" smtClean="0"/>
              <a:t> </a:t>
            </a:r>
            <a:endParaRPr lang="en-US" dirty="0">
              <a:solidFill>
                <a:prstClr val="black"/>
              </a:solidFill>
            </a:endParaRPr>
          </a:p>
        </p:txBody>
      </p:sp>
    </p:spTree>
    <p:extLst>
      <p:ext uri="{BB962C8B-B14F-4D97-AF65-F5344CB8AC3E}">
        <p14:creationId xmlns:p14="http://schemas.microsoft.com/office/powerpoint/2010/main" val="2385373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9601"/>
            <a:ext cx="9144000" cy="3093154"/>
          </a:xfrm>
          <a:prstGeom prst="rect">
            <a:avLst/>
          </a:prstGeom>
        </p:spPr>
        <p:txBody>
          <a:bodyPr wrap="square">
            <a:spAutoFit/>
          </a:bodyPr>
          <a:lstStyle/>
          <a:p>
            <a:pPr>
              <a:lnSpc>
                <a:spcPct val="200000"/>
              </a:lnSpc>
            </a:pPr>
            <a:r>
              <a:rPr lang="en-US" sz="2000" b="1" dirty="0">
                <a:solidFill>
                  <a:prstClr val="black"/>
                </a:solidFill>
                <a:latin typeface="Courier New" panose="02070309020205020404" pitchFamily="49" charset="0"/>
                <a:cs typeface="Courier New" panose="02070309020205020404" pitchFamily="49" charset="0"/>
              </a:rPr>
              <a:t>Adding to European economic problems was an influx of cheap American Wheat, Kerosene, and other products which put pressure on the European Economies.  </a:t>
            </a:r>
            <a:r>
              <a:rPr lang="en-US" sz="2000" b="1" dirty="0">
                <a:solidFill>
                  <a:srgbClr val="0000FF"/>
                </a:solidFill>
                <a:latin typeface="Courier New" panose="02070309020205020404" pitchFamily="49" charset="0"/>
                <a:cs typeface="Courier New" panose="02070309020205020404" pitchFamily="49" charset="0"/>
              </a:rPr>
              <a:t>British Banks began to hold bank loans causing interest rates to jump sharply throughout Europe.</a:t>
            </a:r>
            <a:endParaRPr lang="en-US" sz="2000" dirty="0"/>
          </a:p>
        </p:txBody>
      </p:sp>
    </p:spTree>
    <p:extLst>
      <p:ext uri="{BB962C8B-B14F-4D97-AF65-F5344CB8AC3E}">
        <p14:creationId xmlns:p14="http://schemas.microsoft.com/office/powerpoint/2010/main" val="1512669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8" y="233363"/>
            <a:ext cx="9077325" cy="639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5858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6054" y="1524000"/>
            <a:ext cx="3495675" cy="4972050"/>
          </a:xfrm>
          <a:prstGeom prst="rect">
            <a:avLst/>
          </a:prstGeom>
        </p:spPr>
      </p:pic>
      <p:sp>
        <p:nvSpPr>
          <p:cNvPr id="3" name="TextBox 2"/>
          <p:cNvSpPr txBox="1"/>
          <p:nvPr/>
        </p:nvSpPr>
        <p:spPr>
          <a:xfrm>
            <a:off x="0" y="258675"/>
            <a:ext cx="9144000" cy="830997"/>
          </a:xfrm>
          <a:prstGeom prst="rect">
            <a:avLst/>
          </a:prstGeom>
          <a:noFill/>
        </p:spPr>
        <p:txBody>
          <a:bodyPr wrap="square" rtlCol="0">
            <a:spAutoFit/>
          </a:bodyPr>
          <a:lstStyle/>
          <a:p>
            <a:pPr algn="ctr"/>
            <a:r>
              <a:rPr lang="en-US" sz="2400" b="1" dirty="0" smtClean="0">
                <a:solidFill>
                  <a:srgbClr val="FF0000"/>
                </a:solidFill>
                <a:latin typeface="Courier New" panose="02070309020205020404" pitchFamily="49" charset="0"/>
                <a:cs typeface="Courier New" panose="02070309020205020404" pitchFamily="49" charset="0"/>
              </a:rPr>
              <a:t>Andrew Carnegie</a:t>
            </a:r>
          </a:p>
          <a:p>
            <a:pPr algn="ctr"/>
            <a:r>
              <a:rPr lang="en-US" sz="2400" b="1" dirty="0" smtClean="0">
                <a:solidFill>
                  <a:srgbClr val="FF0000"/>
                </a:solidFill>
                <a:latin typeface="Courier New" panose="02070309020205020404" pitchFamily="49" charset="0"/>
                <a:cs typeface="Courier New" panose="02070309020205020404" pitchFamily="49" charset="0"/>
              </a:rPr>
              <a:t>  25 November 1835 – 11 August 1919</a:t>
            </a:r>
            <a:endParaRPr lang="en-US" sz="2400" b="1" dirty="0">
              <a:solidFill>
                <a:srgbClr val="FF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826534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Iron_and_Steel_Rail_Pr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8641998"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4913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1036" y="1066799"/>
            <a:ext cx="3995964" cy="5769321"/>
          </a:xfrm>
          <a:prstGeom prst="rect">
            <a:avLst/>
          </a:prstGeom>
        </p:spPr>
      </p:pic>
      <p:sp>
        <p:nvSpPr>
          <p:cNvPr id="3" name="TextBox 2"/>
          <p:cNvSpPr txBox="1"/>
          <p:nvPr/>
        </p:nvSpPr>
        <p:spPr>
          <a:xfrm>
            <a:off x="685800" y="228600"/>
            <a:ext cx="8077200" cy="707886"/>
          </a:xfrm>
          <a:prstGeom prst="rect">
            <a:avLst/>
          </a:prstGeom>
          <a:noFill/>
        </p:spPr>
        <p:txBody>
          <a:bodyPr wrap="square" rtlCol="0">
            <a:spAutoFit/>
          </a:bodyPr>
          <a:lstStyle/>
          <a:p>
            <a:pPr algn="ctr"/>
            <a:r>
              <a:rPr lang="en-US" sz="2000" b="1" dirty="0">
                <a:solidFill>
                  <a:srgbClr val="FF0000"/>
                </a:solidFill>
              </a:rPr>
              <a:t>John D. Rockefeller</a:t>
            </a:r>
          </a:p>
          <a:p>
            <a:pPr algn="ctr"/>
            <a:r>
              <a:rPr lang="en-US" sz="2000" b="1" dirty="0">
                <a:solidFill>
                  <a:srgbClr val="FF0000"/>
                </a:solidFill>
              </a:rPr>
              <a:t>8 July 1839 – 23 May 1937</a:t>
            </a:r>
          </a:p>
        </p:txBody>
      </p:sp>
    </p:spTree>
    <p:extLst>
      <p:ext uri="{BB962C8B-B14F-4D97-AF65-F5344CB8AC3E}">
        <p14:creationId xmlns:p14="http://schemas.microsoft.com/office/powerpoint/2010/main" val="1569407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2415" y="1066800"/>
            <a:ext cx="3995109" cy="5791200"/>
          </a:xfrm>
          <a:prstGeom prst="rect">
            <a:avLst/>
          </a:prstGeom>
        </p:spPr>
      </p:pic>
      <p:sp>
        <p:nvSpPr>
          <p:cNvPr id="3" name="TextBox 2"/>
          <p:cNvSpPr txBox="1"/>
          <p:nvPr/>
        </p:nvSpPr>
        <p:spPr>
          <a:xfrm>
            <a:off x="838200" y="304800"/>
            <a:ext cx="7848600" cy="707886"/>
          </a:xfrm>
          <a:prstGeom prst="rect">
            <a:avLst/>
          </a:prstGeom>
          <a:noFill/>
        </p:spPr>
        <p:txBody>
          <a:bodyPr wrap="square" rtlCol="0">
            <a:spAutoFit/>
          </a:bodyPr>
          <a:lstStyle/>
          <a:p>
            <a:pPr algn="ctr"/>
            <a:r>
              <a:rPr lang="en-US" sz="2000" b="1" dirty="0" smtClean="0">
                <a:solidFill>
                  <a:srgbClr val="FF0000"/>
                </a:solidFill>
                <a:latin typeface="Courier New" panose="02070309020205020404" pitchFamily="49" charset="0"/>
                <a:cs typeface="Courier New" panose="02070309020205020404" pitchFamily="49" charset="0"/>
              </a:rPr>
              <a:t>Henry Flagler</a:t>
            </a:r>
          </a:p>
          <a:p>
            <a:pPr algn="ctr"/>
            <a:r>
              <a:rPr lang="en-US" sz="2000" b="1" dirty="0" smtClean="0">
                <a:solidFill>
                  <a:srgbClr val="FF0000"/>
                </a:solidFill>
                <a:latin typeface="Courier New" panose="02070309020205020404" pitchFamily="49" charset="0"/>
                <a:cs typeface="Courier New" panose="02070309020205020404" pitchFamily="49" charset="0"/>
              </a:rPr>
              <a:t>2 January 1830 – 20 May 1913</a:t>
            </a:r>
            <a:endParaRPr lang="en-US" sz="2000" b="1" dirty="0">
              <a:solidFill>
                <a:srgbClr val="FF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1177136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1325"/>
            <a:ext cx="9161264" cy="6338605"/>
          </a:xfrm>
          <a:prstGeom prst="rect">
            <a:avLst/>
          </a:prstGeom>
        </p:spPr>
      </p:pic>
    </p:spTree>
    <p:extLst>
      <p:ext uri="{BB962C8B-B14F-4D97-AF65-F5344CB8AC3E}">
        <p14:creationId xmlns:p14="http://schemas.microsoft.com/office/powerpoint/2010/main" val="1541950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831272"/>
            <a:ext cx="8839200" cy="6026727"/>
          </a:xfrm>
          <a:prstGeom prst="rect">
            <a:avLst/>
          </a:prstGeom>
        </p:spPr>
      </p:pic>
      <p:sp>
        <p:nvSpPr>
          <p:cNvPr id="3" name="TextBox 2"/>
          <p:cNvSpPr txBox="1"/>
          <p:nvPr/>
        </p:nvSpPr>
        <p:spPr>
          <a:xfrm>
            <a:off x="0" y="47531"/>
            <a:ext cx="9144000" cy="707886"/>
          </a:xfrm>
          <a:prstGeom prst="rect">
            <a:avLst/>
          </a:prstGeom>
          <a:noFill/>
        </p:spPr>
        <p:txBody>
          <a:bodyPr wrap="square" rtlCol="0">
            <a:spAutoFit/>
          </a:bodyPr>
          <a:lstStyle/>
          <a:p>
            <a:r>
              <a:rPr lang="en-US" sz="2000" b="1" i="1" dirty="0" smtClean="0">
                <a:solidFill>
                  <a:srgbClr val="FF0000"/>
                </a:solidFill>
                <a:latin typeface="Courier New" panose="02070309020205020404" pitchFamily="49" charset="0"/>
                <a:cs typeface="Courier New" panose="02070309020205020404" pitchFamily="49" charset="0"/>
              </a:rPr>
              <a:t>SS Mongolia </a:t>
            </a:r>
            <a:r>
              <a:rPr lang="en-US" sz="2000" b="1" dirty="0" smtClean="0">
                <a:solidFill>
                  <a:srgbClr val="FF0000"/>
                </a:solidFill>
                <a:latin typeface="Courier New" panose="02070309020205020404" pitchFamily="49" charset="0"/>
                <a:cs typeface="Courier New" panose="02070309020205020404" pitchFamily="49" charset="0"/>
              </a:rPr>
              <a:t>c. 1875, Twin Screw Driven Propellers, </a:t>
            </a:r>
            <a:r>
              <a:rPr lang="en-US" sz="2000" b="1" smtClean="0">
                <a:solidFill>
                  <a:srgbClr val="FF0000"/>
                </a:solidFill>
                <a:latin typeface="Courier New" panose="02070309020205020404" pitchFamily="49" charset="0"/>
                <a:cs typeface="Courier New" panose="02070309020205020404" pitchFamily="49" charset="0"/>
              </a:rPr>
              <a:t>Iron Hulled </a:t>
            </a:r>
            <a:r>
              <a:rPr lang="en-US" sz="2000" b="1" dirty="0" smtClean="0">
                <a:solidFill>
                  <a:srgbClr val="FF0000"/>
                </a:solidFill>
                <a:latin typeface="Courier New" panose="02070309020205020404" pitchFamily="49" charset="0"/>
                <a:cs typeface="Courier New" panose="02070309020205020404" pitchFamily="49" charset="0"/>
              </a:rPr>
              <a:t>Steamship</a:t>
            </a:r>
            <a:endParaRPr lang="en-US" sz="2000" b="1" dirty="0">
              <a:solidFill>
                <a:srgbClr val="FF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503427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solidFill>
                  <a:srgbClr val="FF0000"/>
                </a:solidFill>
                <a:latin typeface="Courier New" panose="02070309020205020404" pitchFamily="49" charset="0"/>
                <a:cs typeface="Courier New" panose="02070309020205020404" pitchFamily="49" charset="0"/>
              </a:rPr>
              <a:t>The Panic of 1873</a:t>
            </a:r>
            <a:endParaRPr lang="en-US" sz="2400" dirty="0">
              <a:solidFill>
                <a:srgbClr val="FF0000"/>
              </a:solidFill>
              <a:latin typeface="Courier New" panose="02070309020205020404" pitchFamily="49" charset="0"/>
              <a:cs typeface="Courier New" panose="02070309020205020404" pitchFamily="49" charset="0"/>
            </a:endParaRPr>
          </a:p>
        </p:txBody>
      </p:sp>
      <p:sp>
        <p:nvSpPr>
          <p:cNvPr id="4" name="Text Placeholder 3"/>
          <p:cNvSpPr>
            <a:spLocks noGrp="1"/>
          </p:cNvSpPr>
          <p:nvPr>
            <p:ph type="body" sz="half" idx="2"/>
          </p:nvPr>
        </p:nvSpPr>
        <p:spPr/>
        <p:txBody>
          <a:bodyPr>
            <a:normAutofit fontScale="92500" lnSpcReduction="20000"/>
          </a:bodyPr>
          <a:lstStyle/>
          <a:p>
            <a:pPr algn="ctr"/>
            <a:r>
              <a:rPr lang="en-US" sz="2000" b="1" dirty="0" smtClean="0">
                <a:solidFill>
                  <a:srgbClr val="FF00FF"/>
                </a:solidFill>
                <a:latin typeface="Courier New" panose="02070309020205020404" pitchFamily="49" charset="0"/>
                <a:cs typeface="Courier New" panose="02070309020205020404" pitchFamily="49" charset="0"/>
              </a:rPr>
              <a:t>A Bubble in US Railroad Construction and a Bubble in Land in Europe, Bank Runs, and an International Crisis</a:t>
            </a:r>
            <a:endParaRPr lang="en-US" sz="2000" b="1" dirty="0">
              <a:solidFill>
                <a:srgbClr val="FF00FF"/>
              </a:solidFill>
              <a:latin typeface="Courier New" panose="02070309020205020404" pitchFamily="49" charset="0"/>
              <a:cs typeface="Courier New" panose="02070309020205020404" pitchFamily="49" charset="0"/>
            </a:endParaRPr>
          </a:p>
        </p:txBody>
      </p:sp>
      <p:pic>
        <p:nvPicPr>
          <p:cNvPr id="8" name="Picture Placeholder 7"/>
          <p:cNvPicPr>
            <a:picLocks noGrp="1" noChangeAspect="1"/>
          </p:cNvPicPr>
          <p:nvPr>
            <p:ph type="pic" idx="1"/>
          </p:nvPr>
        </p:nvPicPr>
        <p:blipFill>
          <a:blip r:embed="rId2">
            <a:extLst>
              <a:ext uri="{28A0092B-C50C-407E-A947-70E740481C1C}">
                <a14:useLocalDpi xmlns:a14="http://schemas.microsoft.com/office/drawing/2010/main" val="0"/>
              </a:ext>
            </a:extLst>
          </a:blip>
          <a:srcRect t="20103" b="20103"/>
          <a:stretch>
            <a:fillRect/>
          </a:stretch>
        </p:blipFill>
        <p:spPr/>
      </p:pic>
    </p:spTree>
    <p:extLst>
      <p:ext uri="{BB962C8B-B14F-4D97-AF65-F5344CB8AC3E}">
        <p14:creationId xmlns:p14="http://schemas.microsoft.com/office/powerpoint/2010/main" val="2659927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456" y="0"/>
            <a:ext cx="8789088" cy="6858000"/>
          </a:xfrm>
          <a:prstGeom prst="rect">
            <a:avLst/>
          </a:prstGeom>
        </p:spPr>
      </p:pic>
    </p:spTree>
    <p:extLst>
      <p:ext uri="{BB962C8B-B14F-4D97-AF65-F5344CB8AC3E}">
        <p14:creationId xmlns:p14="http://schemas.microsoft.com/office/powerpoint/2010/main" val="3194678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6967" y="0"/>
            <a:ext cx="5450066" cy="6858000"/>
          </a:xfrm>
          <a:prstGeom prst="rect">
            <a:avLst/>
          </a:prstGeom>
        </p:spPr>
      </p:pic>
    </p:spTree>
    <p:extLst>
      <p:ext uri="{BB962C8B-B14F-4D97-AF65-F5344CB8AC3E}">
        <p14:creationId xmlns:p14="http://schemas.microsoft.com/office/powerpoint/2010/main" val="1088427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750" y="742950"/>
            <a:ext cx="7302500" cy="5372100"/>
          </a:xfrm>
          <a:prstGeom prst="rect">
            <a:avLst/>
          </a:prstGeom>
        </p:spPr>
      </p:pic>
      <p:sp>
        <p:nvSpPr>
          <p:cNvPr id="4" name="TextBox 3"/>
          <p:cNvSpPr txBox="1"/>
          <p:nvPr/>
        </p:nvSpPr>
        <p:spPr>
          <a:xfrm>
            <a:off x="920750" y="228600"/>
            <a:ext cx="7302500" cy="461665"/>
          </a:xfrm>
          <a:prstGeom prst="rect">
            <a:avLst/>
          </a:prstGeom>
          <a:noFill/>
        </p:spPr>
        <p:txBody>
          <a:bodyPr wrap="square" rtlCol="0">
            <a:spAutoFit/>
          </a:bodyPr>
          <a:lstStyle/>
          <a:p>
            <a:pPr algn="ctr"/>
            <a:r>
              <a:rPr lang="en-US" sz="2400" b="1" dirty="0" smtClean="0">
                <a:solidFill>
                  <a:srgbClr val="FF0000"/>
                </a:solidFill>
                <a:latin typeface="Courier New" panose="02070309020205020404" pitchFamily="49" charset="0"/>
                <a:cs typeface="Courier New" panose="02070309020205020404" pitchFamily="49" charset="0"/>
              </a:rPr>
              <a:t>Europe in 1900</a:t>
            </a:r>
            <a:endParaRPr lang="en-US" sz="2400" b="1" dirty="0">
              <a:solidFill>
                <a:srgbClr val="FF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0774686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0" y="1981200"/>
            <a:ext cx="5143500" cy="2895600"/>
          </a:xfrm>
          <a:prstGeom prst="rect">
            <a:avLst/>
          </a:prstGeom>
        </p:spPr>
      </p:pic>
      <p:sp>
        <p:nvSpPr>
          <p:cNvPr id="3" name="TextBox 2"/>
          <p:cNvSpPr txBox="1"/>
          <p:nvPr/>
        </p:nvSpPr>
        <p:spPr>
          <a:xfrm>
            <a:off x="685800" y="609600"/>
            <a:ext cx="7391400" cy="830997"/>
          </a:xfrm>
          <a:prstGeom prst="rect">
            <a:avLst/>
          </a:prstGeom>
          <a:noFill/>
        </p:spPr>
        <p:txBody>
          <a:bodyPr wrap="square" rtlCol="0">
            <a:spAutoFit/>
          </a:bodyPr>
          <a:lstStyle/>
          <a:p>
            <a:pPr algn="ctr"/>
            <a:r>
              <a:rPr lang="en-US" sz="2400" b="1" dirty="0" smtClean="0">
                <a:solidFill>
                  <a:srgbClr val="FF0000"/>
                </a:solidFill>
                <a:latin typeface="Courier New" panose="02070309020205020404" pitchFamily="49" charset="0"/>
                <a:cs typeface="Courier New" panose="02070309020205020404" pitchFamily="49" charset="0"/>
              </a:rPr>
              <a:t>Stock Market Panic in Vienna, Austria</a:t>
            </a:r>
          </a:p>
          <a:p>
            <a:pPr algn="ctr"/>
            <a:r>
              <a:rPr lang="en-US" sz="2400" b="1" dirty="0" smtClean="0">
                <a:solidFill>
                  <a:srgbClr val="FF0000"/>
                </a:solidFill>
                <a:latin typeface="Courier New" panose="02070309020205020404" pitchFamily="49" charset="0"/>
                <a:cs typeface="Courier New" panose="02070309020205020404" pitchFamily="49" charset="0"/>
              </a:rPr>
              <a:t>9 May 1873</a:t>
            </a:r>
            <a:endParaRPr lang="en-US" sz="2400" b="1" dirty="0">
              <a:solidFill>
                <a:srgbClr val="FF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5747073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4452501"/>
          </a:xfrm>
          <a:prstGeom prst="rect">
            <a:avLst/>
          </a:prstGeom>
        </p:spPr>
        <p:txBody>
          <a:bodyPr wrap="square">
            <a:spAutoFit/>
          </a:bodyPr>
          <a:lstStyle/>
          <a:p>
            <a:pPr>
              <a:lnSpc>
                <a:spcPct val="200000"/>
              </a:lnSpc>
              <a:spcAft>
                <a:spcPts val="1000"/>
              </a:spcAft>
              <a:buSzPts val="1000"/>
              <a:tabLst>
                <a:tab pos="457200" algn="l"/>
              </a:tabLst>
            </a:pPr>
            <a:r>
              <a:rPr lang="en-US" sz="2000" b="1" dirty="0" smtClean="0">
                <a:latin typeface="Courier New" panose="02070309020205020404" pitchFamily="49" charset="0"/>
                <a:ea typeface="Calibri"/>
                <a:cs typeface="Courier New" panose="02070309020205020404" pitchFamily="49" charset="0"/>
              </a:rPr>
              <a:t>USA: The </a:t>
            </a:r>
            <a:r>
              <a:rPr lang="en-US" sz="2000" b="1" dirty="0">
                <a:latin typeface="Courier New" panose="02070309020205020404" pitchFamily="49" charset="0"/>
                <a:ea typeface="Calibri"/>
                <a:cs typeface="Courier New" panose="02070309020205020404" pitchFamily="49" charset="0"/>
              </a:rPr>
              <a:t>investment firm of </a:t>
            </a:r>
            <a:r>
              <a:rPr lang="en-US" sz="2000" b="1" dirty="0">
                <a:solidFill>
                  <a:srgbClr val="FF0000"/>
                </a:solidFill>
                <a:latin typeface="Courier New" panose="02070309020205020404" pitchFamily="49" charset="0"/>
                <a:ea typeface="Calibri"/>
                <a:cs typeface="Courier New" panose="02070309020205020404" pitchFamily="49" charset="0"/>
              </a:rPr>
              <a:t>Jay Cooke and Company </a:t>
            </a:r>
            <a:r>
              <a:rPr lang="en-US" sz="2000" b="1" dirty="0">
                <a:latin typeface="Courier New" panose="02070309020205020404" pitchFamily="49" charset="0"/>
                <a:ea typeface="Calibri"/>
                <a:cs typeface="Courier New" panose="02070309020205020404" pitchFamily="49" charset="0"/>
              </a:rPr>
              <a:t>went bankrupt in September 1873 as a result of </a:t>
            </a:r>
            <a:r>
              <a:rPr lang="en-US" sz="2000" b="1" dirty="0">
                <a:solidFill>
                  <a:srgbClr val="0000FF"/>
                </a:solidFill>
                <a:latin typeface="Courier New" panose="02070309020205020404" pitchFamily="49" charset="0"/>
                <a:ea typeface="Calibri"/>
                <a:cs typeface="Courier New" panose="02070309020205020404" pitchFamily="49" charset="0"/>
              </a:rPr>
              <a:t>rampant speculation in railroads</a:t>
            </a:r>
            <a:r>
              <a:rPr lang="en-US" sz="2000" b="1" dirty="0">
                <a:latin typeface="Courier New" panose="02070309020205020404" pitchFamily="49" charset="0"/>
                <a:ea typeface="Calibri"/>
                <a:cs typeface="Courier New" panose="02070309020205020404" pitchFamily="49" charset="0"/>
              </a:rPr>
              <a:t>. The stock market dropped sharply and caused numerous businesses to fail. </a:t>
            </a:r>
            <a:r>
              <a:rPr lang="en-US" sz="2000" b="1" dirty="0" smtClean="0">
                <a:solidFill>
                  <a:srgbClr val="FF00FF"/>
                </a:solidFill>
                <a:latin typeface="Courier New" panose="02070309020205020404" pitchFamily="49" charset="0"/>
                <a:ea typeface="Calibri"/>
                <a:cs typeface="Courier New" panose="02070309020205020404" pitchFamily="49" charset="0"/>
              </a:rPr>
              <a:t>B</a:t>
            </a:r>
            <a:r>
              <a:rPr lang="en-US" sz="2000" b="1" dirty="0" smtClean="0">
                <a:solidFill>
                  <a:srgbClr val="FF00FF"/>
                </a:solidFill>
                <a:latin typeface="Courier New" panose="02070309020205020404" pitchFamily="49" charset="0"/>
                <a:cs typeface="Courier New" panose="02070309020205020404" pitchFamily="49" charset="0"/>
              </a:rPr>
              <a:t>ank reserves </a:t>
            </a:r>
            <a:r>
              <a:rPr lang="en-US" sz="2000" b="1" dirty="0">
                <a:solidFill>
                  <a:srgbClr val="FF00FF"/>
                </a:solidFill>
                <a:latin typeface="Courier New" panose="02070309020205020404" pitchFamily="49" charset="0"/>
                <a:cs typeface="Courier New" panose="02070309020205020404" pitchFamily="49" charset="0"/>
              </a:rPr>
              <a:t>plummeted in New York City during September and October 1873 from $50 million to $17 million.</a:t>
            </a:r>
          </a:p>
          <a:p>
            <a:pPr marR="0" lvl="0">
              <a:lnSpc>
                <a:spcPct val="200000"/>
              </a:lnSpc>
              <a:spcBef>
                <a:spcPts val="0"/>
              </a:spcBef>
              <a:spcAft>
                <a:spcPts val="1000"/>
              </a:spcAft>
              <a:buSzPts val="1000"/>
              <a:tabLst>
                <a:tab pos="457200" algn="l"/>
              </a:tabLst>
            </a:pPr>
            <a:endParaRPr lang="en-US" sz="2000" b="1" dirty="0">
              <a:latin typeface="Courier New" panose="02070309020205020404" pitchFamily="49" charset="0"/>
              <a:ea typeface="Calibri"/>
              <a:cs typeface="Courier New" panose="02070309020205020404" pitchFamily="49" charset="0"/>
            </a:endParaRPr>
          </a:p>
        </p:txBody>
      </p:sp>
    </p:spTree>
    <p:extLst>
      <p:ext uri="{BB962C8B-B14F-4D97-AF65-F5344CB8AC3E}">
        <p14:creationId xmlns:p14="http://schemas.microsoft.com/office/powerpoint/2010/main" val="6217910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0" y="-79375"/>
            <a:ext cx="9144000" cy="8032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en-US" b="1" dirty="0">
              <a:solidFill>
                <a:srgbClr val="FF00FF"/>
              </a:solidFill>
            </a:endParaRPr>
          </a:p>
          <a:p>
            <a:pPr>
              <a:lnSpc>
                <a:spcPct val="200000"/>
              </a:lnSpc>
            </a:pPr>
            <a:r>
              <a:rPr lang="en-US" sz="2000" b="1" dirty="0" smtClean="0">
                <a:solidFill>
                  <a:srgbClr val="FF00FF"/>
                </a:solidFill>
                <a:latin typeface="Courier New" panose="02070309020205020404" pitchFamily="49" charset="0"/>
                <a:cs typeface="Courier New" panose="02070309020205020404" pitchFamily="49" charset="0"/>
              </a:rPr>
              <a:t>Adding to the Problems in the USA is the fact that Silver had been demonetized by an Act of Congress in February, 1873.  So like Germany, the USA went to unitary specie Standard – Gold.  </a:t>
            </a:r>
            <a:r>
              <a:rPr lang="en-US" sz="2000" b="1" dirty="0" smtClean="0">
                <a:solidFill>
                  <a:srgbClr val="0000FF"/>
                </a:solidFill>
                <a:latin typeface="Courier New" panose="02070309020205020404" pitchFamily="49" charset="0"/>
                <a:cs typeface="Courier New" panose="02070309020205020404" pitchFamily="49" charset="0"/>
              </a:rPr>
              <a:t>This later became known as “The Crime of 73”.</a:t>
            </a:r>
            <a:endParaRPr lang="en-US" sz="2000" b="1" dirty="0">
              <a:solidFill>
                <a:srgbClr val="0000FF"/>
              </a:solidFill>
              <a:latin typeface="Courier New" panose="02070309020205020404" pitchFamily="49" charset="0"/>
              <a:cs typeface="Courier New" panose="02070309020205020404" pitchFamily="49" charset="0"/>
            </a:endParaRPr>
          </a:p>
          <a:p>
            <a:pPr lvl="1">
              <a:lnSpc>
                <a:spcPct val="200000"/>
              </a:lnSpc>
            </a:pPr>
            <a:r>
              <a:rPr lang="en-US" sz="2000" b="1" dirty="0">
                <a:solidFill>
                  <a:srgbClr val="FF0000"/>
                </a:solidFill>
                <a:latin typeface="Courier New" panose="02070309020205020404" pitchFamily="49" charset="0"/>
                <a:cs typeface="Courier New" panose="02070309020205020404" pitchFamily="49" charset="0"/>
              </a:rPr>
              <a:t>Deflation caused great Political-Economic strain. </a:t>
            </a:r>
            <a:r>
              <a:rPr lang="en-US" sz="2000" b="1" dirty="0">
                <a:solidFill>
                  <a:prstClr val="black"/>
                </a:solidFill>
                <a:latin typeface="Courier New" panose="02070309020205020404" pitchFamily="49" charset="0"/>
                <a:cs typeface="Courier New" panose="02070309020205020404" pitchFamily="49" charset="0"/>
              </a:rPr>
              <a:t>Debtors, especially farmers, demanded that steps be taken to inflate the money supply mainly through the coining of silver.</a:t>
            </a:r>
          </a:p>
          <a:p>
            <a:pPr lvl="1">
              <a:lnSpc>
                <a:spcPct val="200000"/>
              </a:lnSpc>
            </a:pPr>
            <a:r>
              <a:rPr lang="en-US" sz="2000" b="1" dirty="0" smtClean="0">
                <a:solidFill>
                  <a:srgbClr val="0000FF"/>
                </a:solidFill>
                <a:latin typeface="Courier New" panose="02070309020205020404" pitchFamily="49" charset="0"/>
                <a:cs typeface="Courier New" panose="02070309020205020404" pitchFamily="49" charset="0"/>
              </a:rPr>
              <a:t>In </a:t>
            </a:r>
            <a:r>
              <a:rPr lang="en-US" sz="2000" b="1" dirty="0">
                <a:solidFill>
                  <a:srgbClr val="0000FF"/>
                </a:solidFill>
                <a:latin typeface="Courier New" panose="02070309020205020404" pitchFamily="49" charset="0"/>
                <a:cs typeface="Courier New" panose="02070309020205020404" pitchFamily="49" charset="0"/>
              </a:rPr>
              <a:t>the 1840s and 1850s Gold was plentiful and Silver relatively scarce.</a:t>
            </a:r>
          </a:p>
          <a:p>
            <a:pPr lvl="1"/>
            <a:endParaRPr lang="en-US" sz="2000" b="1" dirty="0">
              <a:solidFill>
                <a:prstClr val="black"/>
              </a:solidFill>
              <a:latin typeface="Courier New" panose="02070309020205020404" pitchFamily="49" charset="0"/>
              <a:cs typeface="Courier New" panose="02070309020205020404" pitchFamily="49" charset="0"/>
            </a:endParaRPr>
          </a:p>
          <a:p>
            <a:pPr lvl="1"/>
            <a:endParaRPr lang="en-US" sz="2000" b="1" dirty="0">
              <a:solidFill>
                <a:prstClr val="black"/>
              </a:solidFill>
              <a:latin typeface="Courier New" panose="02070309020205020404" pitchFamily="49" charset="0"/>
              <a:cs typeface="Courier New" panose="02070309020205020404" pitchFamily="49" charset="0"/>
            </a:endParaRPr>
          </a:p>
          <a:p>
            <a:pPr lvl="1"/>
            <a:endParaRPr lang="en-US" b="1" dirty="0">
              <a:solidFill>
                <a:prstClr val="black"/>
              </a:solidFill>
            </a:endParaRPr>
          </a:p>
        </p:txBody>
      </p:sp>
    </p:spTree>
    <p:extLst>
      <p:ext uri="{BB962C8B-B14F-4D97-AF65-F5344CB8AC3E}">
        <p14:creationId xmlns:p14="http://schemas.microsoft.com/office/powerpoint/2010/main" val="20758083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Gold_and_Silver_1835-19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0"/>
            <a:ext cx="7461185"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40759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58956"/>
            <a:ext cx="9144000" cy="5555367"/>
          </a:xfrm>
          <a:prstGeom prst="rect">
            <a:avLst/>
          </a:prstGeom>
        </p:spPr>
        <p:txBody>
          <a:bodyPr wrap="square">
            <a:spAutoFit/>
          </a:bodyPr>
          <a:lstStyle/>
          <a:p>
            <a:pPr lvl="1">
              <a:lnSpc>
                <a:spcPct val="200000"/>
              </a:lnSpc>
            </a:pPr>
            <a:r>
              <a:rPr lang="en-US" sz="2000" b="1" dirty="0">
                <a:solidFill>
                  <a:srgbClr val="0000FF"/>
                </a:solidFill>
                <a:latin typeface="Courier New" panose="02070309020205020404" pitchFamily="49" charset="0"/>
                <a:cs typeface="Courier New" panose="02070309020205020404" pitchFamily="49" charset="0"/>
              </a:rPr>
              <a:t>The "Crime of 73" </a:t>
            </a:r>
            <a:r>
              <a:rPr lang="en-US" sz="2000" b="1" dirty="0">
                <a:solidFill>
                  <a:prstClr val="black"/>
                </a:solidFill>
                <a:latin typeface="Courier New" panose="02070309020205020404" pitchFamily="49" charset="0"/>
                <a:cs typeface="Courier New" panose="02070309020205020404" pitchFamily="49" charset="0"/>
              </a:rPr>
              <a:t>-- Silver was demonetized by an act of Congress </a:t>
            </a:r>
            <a:r>
              <a:rPr lang="en-US" sz="2000" b="1" i="1" dirty="0">
                <a:solidFill>
                  <a:srgbClr val="FF00FF"/>
                </a:solidFill>
                <a:latin typeface="Courier New" panose="02070309020205020404" pitchFamily="49" charset="0"/>
                <a:cs typeface="Courier New" panose="02070309020205020404" pitchFamily="49" charset="0"/>
              </a:rPr>
              <a:t>just as the Western mines came on line</a:t>
            </a:r>
          </a:p>
          <a:p>
            <a:pPr lvl="1">
              <a:lnSpc>
                <a:spcPct val="200000"/>
              </a:lnSpc>
            </a:pPr>
            <a:endParaRPr lang="en-US" sz="2000" b="1" dirty="0">
              <a:solidFill>
                <a:prstClr val="black"/>
              </a:solidFill>
              <a:latin typeface="Courier New" panose="02070309020205020404" pitchFamily="49" charset="0"/>
              <a:cs typeface="Courier New" panose="02070309020205020404" pitchFamily="49" charset="0"/>
            </a:endParaRPr>
          </a:p>
          <a:p>
            <a:pPr lvl="1">
              <a:lnSpc>
                <a:spcPct val="200000"/>
              </a:lnSpc>
            </a:pPr>
            <a:r>
              <a:rPr lang="en-US" sz="2000" b="1" dirty="0">
                <a:solidFill>
                  <a:srgbClr val="0000FF"/>
                </a:solidFill>
                <a:latin typeface="Courier New" panose="02070309020205020404" pitchFamily="49" charset="0"/>
                <a:cs typeface="Courier New" panose="02070309020205020404" pitchFamily="49" charset="0"/>
              </a:rPr>
              <a:t>Bland-Allison Act of 1878 </a:t>
            </a:r>
            <a:r>
              <a:rPr lang="en-US" sz="2000" b="1" dirty="0">
                <a:solidFill>
                  <a:prstClr val="black"/>
                </a:solidFill>
                <a:latin typeface="Courier New" panose="02070309020205020404" pitchFamily="49" charset="0"/>
                <a:cs typeface="Courier New" panose="02070309020205020404" pitchFamily="49" charset="0"/>
              </a:rPr>
              <a:t>-- Passed with the support of </a:t>
            </a:r>
            <a:r>
              <a:rPr lang="en-US" sz="2000" b="1" dirty="0">
                <a:solidFill>
                  <a:srgbClr val="FF0000"/>
                </a:solidFill>
                <a:latin typeface="Courier New" panose="02070309020205020404" pitchFamily="49" charset="0"/>
                <a:cs typeface="Courier New" panose="02070309020205020404" pitchFamily="49" charset="0"/>
              </a:rPr>
              <a:t>a coalition of farmers and mining interests</a:t>
            </a:r>
            <a:r>
              <a:rPr lang="en-US" sz="2000" b="1" dirty="0">
                <a:solidFill>
                  <a:prstClr val="black"/>
                </a:solidFill>
                <a:latin typeface="Courier New" panose="02070309020205020404" pitchFamily="49" charset="0"/>
                <a:cs typeface="Courier New" panose="02070309020205020404" pitchFamily="49" charset="0"/>
              </a:rPr>
              <a:t>. Obligated the Treasury to purchase $2m to $4m of silver bullion per month and coin it into dollars. Treasury always purchased the minimum amount and the price of silver kept falling.</a:t>
            </a:r>
          </a:p>
        </p:txBody>
      </p:sp>
    </p:spTree>
    <p:extLst>
      <p:ext uri="{BB962C8B-B14F-4D97-AF65-F5344CB8AC3E}">
        <p14:creationId xmlns:p14="http://schemas.microsoft.com/office/powerpoint/2010/main" val="22618934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616" y="152400"/>
            <a:ext cx="9144000" cy="5909310"/>
          </a:xfrm>
          <a:prstGeom prst="rect">
            <a:avLst/>
          </a:prstGeom>
        </p:spPr>
        <p:txBody>
          <a:bodyPr wrap="square">
            <a:spAutoFit/>
          </a:bodyPr>
          <a:lstStyle/>
          <a:p>
            <a:r>
              <a:rPr lang="en-US" dirty="0"/>
              <a:t>On “The Crime of 1873”</a:t>
            </a:r>
          </a:p>
          <a:p>
            <a:r>
              <a:rPr lang="en-US" dirty="0"/>
              <a:t> </a:t>
            </a:r>
          </a:p>
          <a:p>
            <a:r>
              <a:rPr lang="en-US" dirty="0"/>
              <a:t>John Sherman (1823–1900)</a:t>
            </a:r>
          </a:p>
          <a:p>
            <a:r>
              <a:rPr lang="en-US" dirty="0"/>
              <a:t> </a:t>
            </a:r>
          </a:p>
          <a:p>
            <a:r>
              <a:rPr lang="en-US" dirty="0"/>
              <a:t>(1895</a:t>
            </a:r>
            <a:r>
              <a:rPr lang="en-US" dirty="0" smtClean="0"/>
              <a:t>)</a:t>
            </a:r>
          </a:p>
          <a:p>
            <a:r>
              <a:rPr lang="en-US" dirty="0" smtClean="0"/>
              <a:t> </a:t>
            </a:r>
            <a:endParaRPr lang="en-US" dirty="0"/>
          </a:p>
          <a:p>
            <a:r>
              <a:rPr lang="en-US" b="1" dirty="0" smtClean="0">
                <a:latin typeface="Courier New" panose="02070309020205020404" pitchFamily="49" charset="0"/>
                <a:cs typeface="Courier New" panose="02070309020205020404" pitchFamily="49" charset="0"/>
              </a:rPr>
              <a:t>When </a:t>
            </a:r>
            <a:r>
              <a:rPr lang="en-US" b="1" dirty="0">
                <a:latin typeface="Courier New" panose="02070309020205020404" pitchFamily="49" charset="0"/>
                <a:cs typeface="Courier New" panose="02070309020205020404" pitchFamily="49" charset="0"/>
              </a:rPr>
              <a:t>the war was over the Republican party sought to restore specie payment as soon as practicable. In March, 1869, it pledged the faith of the nation to payment in coin, or its equivalent, of all bonds of the United States, and to redeem the United States notes at the earliest practical moment in </a:t>
            </a:r>
            <a:r>
              <a:rPr lang="en-US" b="1" dirty="0" smtClean="0">
                <a:latin typeface="Courier New" panose="02070309020205020404" pitchFamily="49" charset="0"/>
                <a:cs typeface="Courier New" panose="02070309020205020404" pitchFamily="49" charset="0"/>
              </a:rPr>
              <a:t>coin.</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In order to carry out this pledge it became necessary to revise the various coinage laws of the United States. This was promptly and very carefully done by a bill framed in the treasury department while Mr. </a:t>
            </a:r>
            <a:r>
              <a:rPr lang="en-US" b="1" dirty="0" err="1">
                <a:latin typeface="Courier New" panose="02070309020205020404" pitchFamily="49" charset="0"/>
                <a:cs typeface="Courier New" panose="02070309020205020404" pitchFamily="49" charset="0"/>
              </a:rPr>
              <a:t>Boutwell</a:t>
            </a:r>
            <a:r>
              <a:rPr lang="en-US" b="1" dirty="0">
                <a:latin typeface="Courier New" panose="02070309020205020404" pitchFamily="49" charset="0"/>
                <a:cs typeface="Courier New" panose="02070309020205020404" pitchFamily="49" charset="0"/>
              </a:rPr>
              <a:t> was secretary. It was thoroughly considered by the events of that department, and was printed and submitted to all persons in the United States who were supposed to be familiar with the coinage laws. The bill, containing sixty-seven sections, accompanied by a mass of information that fills a volume, was sent to Congress, April 25, 1870, by Secretary </a:t>
            </a:r>
            <a:r>
              <a:rPr lang="en-US" b="1" dirty="0" err="1">
                <a:latin typeface="Courier New" panose="02070309020205020404" pitchFamily="49" charset="0"/>
                <a:cs typeface="Courier New" panose="02070309020205020404" pitchFamily="49" charset="0"/>
              </a:rPr>
              <a:t>Boutwell</a:t>
            </a:r>
            <a:r>
              <a:rPr lang="en-US" b="1" dirty="0">
                <a:latin typeface="Courier New" panose="02070309020205020404" pitchFamily="49" charset="0"/>
                <a:cs typeface="Courier New" panose="02070309020205020404" pitchFamily="49" charset="0"/>
              </a:rPr>
              <a:t>, and its passage was strongly recommended by him</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2185973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071"/>
            <a:ext cx="9144000" cy="6186309"/>
          </a:xfrm>
          <a:prstGeom prst="rect">
            <a:avLst/>
          </a:prstGeom>
        </p:spPr>
        <p:txBody>
          <a:bodyPr wrap="square">
            <a:spAutoFit/>
          </a:bodyPr>
          <a:lstStyle/>
          <a:p>
            <a:r>
              <a:rPr lang="en-US" dirty="0"/>
              <a:t> </a:t>
            </a:r>
            <a:r>
              <a:rPr lang="en-US" b="1" dirty="0">
                <a:latin typeface="Courier New" panose="02070309020205020404" pitchFamily="49" charset="0"/>
                <a:cs typeface="Courier New" panose="02070309020205020404" pitchFamily="49" charset="0"/>
              </a:rPr>
              <a:t>This bill omitted from the coins of the United States the silver dollar, precisely as was done in 1853, but provided for the coinage of the fractional parts of the dollar in accordance with the act of that year. This bill was pending in Congress for three years, was carefully considered in both houses and special attention was called to the omission of the 412.5 grains silver dollar, which was never in the bill at any stage, and the reason for this omission given. It was finally determined at the urgent request of members from the Pacific coast to insert among the silver coins a trade dollar containing 420 grains of standard silver; but this dollar was made, like the silver coins, a legal tender for $5 only. There was but one yea and nay vote on the bill, and that was on the proposition to repeal the charge made by the mints for the coinage of gold. I voted against this appeal.	</a:t>
            </a:r>
          </a:p>
          <a:p>
            <a:r>
              <a:rPr lang="en-US" b="1" dirty="0">
                <a:latin typeface="Courier New" panose="02070309020205020404" pitchFamily="49" charset="0"/>
                <a:cs typeface="Courier New" panose="02070309020205020404" pitchFamily="49" charset="0"/>
              </a:rPr>
              <a:t>  The bill passed both houses and became a law February 12, 1873, by practically a unanimous vote of both parties, and was specially supported and voted for by the senators and members from the silver States. This has been called the “Crime of 1873,” and as the bill was under my charge in the Senate I was held to be the chief criminal. It was, in fact, a wise measure of public policy, carefully discussed and considered during three years.</a:t>
            </a:r>
          </a:p>
        </p:txBody>
      </p:sp>
    </p:spTree>
    <p:extLst>
      <p:ext uri="{BB962C8B-B14F-4D97-AF65-F5344CB8AC3E}">
        <p14:creationId xmlns:p14="http://schemas.microsoft.com/office/powerpoint/2010/main" val="2208449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PCapitaGDP1866-19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04" y="533400"/>
            <a:ext cx="9189726" cy="521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00464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ChangeArrowheads="1"/>
          </p:cNvSpPr>
          <p:nvPr/>
        </p:nvSpPr>
        <p:spPr bwMode="auto">
          <a:xfrm>
            <a:off x="0" y="152400"/>
            <a:ext cx="9144000" cy="6786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lnSpc>
                <a:spcPct val="200000"/>
              </a:lnSpc>
            </a:pPr>
            <a:r>
              <a:rPr lang="en-US" sz="2000" b="1" dirty="0">
                <a:solidFill>
                  <a:srgbClr val="0000FF"/>
                </a:solidFill>
                <a:latin typeface="Courier New" panose="02070309020205020404" pitchFamily="49" charset="0"/>
                <a:cs typeface="Courier New" panose="02070309020205020404" pitchFamily="49" charset="0"/>
              </a:rPr>
              <a:t>Sherman Silver Purchase Act of 1890 </a:t>
            </a:r>
            <a:r>
              <a:rPr lang="en-US" sz="2000" b="1" dirty="0">
                <a:solidFill>
                  <a:prstClr val="black"/>
                </a:solidFill>
                <a:latin typeface="Courier New" panose="02070309020205020404" pitchFamily="49" charset="0"/>
                <a:cs typeface="Courier New" panose="02070309020205020404" pitchFamily="49" charset="0"/>
              </a:rPr>
              <a:t>-- Passed as the result of a deal to get the McKinley Tariff Bill passed. Obligated the Treasury to purchase 4.5m ounces of silver per month (</a:t>
            </a:r>
            <a:r>
              <a:rPr lang="en-US" sz="2000" b="1" dirty="0">
                <a:solidFill>
                  <a:srgbClr val="FF00FF"/>
                </a:solidFill>
                <a:latin typeface="Courier New" panose="02070309020205020404" pitchFamily="49" charset="0"/>
                <a:cs typeface="Courier New" panose="02070309020205020404" pitchFamily="49" charset="0"/>
              </a:rPr>
              <a:t>essentially the entire output of the silver mines</a:t>
            </a:r>
            <a:r>
              <a:rPr lang="en-US" sz="2000" b="1" dirty="0">
                <a:solidFill>
                  <a:prstClr val="black"/>
                </a:solidFill>
                <a:latin typeface="Courier New" panose="02070309020205020404" pitchFamily="49" charset="0"/>
                <a:cs typeface="Courier New" panose="02070309020205020404" pitchFamily="49" charset="0"/>
              </a:rPr>
              <a:t>). The silver bullion was paid for with U.S. Notes. The Notes were redeemable in either gold or silver coin. Because the price of silver was falling relative to gold, </a:t>
            </a:r>
            <a:r>
              <a:rPr lang="en-US" sz="2000" b="1" dirty="0">
                <a:solidFill>
                  <a:srgbClr val="FF0000"/>
                </a:solidFill>
                <a:latin typeface="Courier New" panose="02070309020205020404" pitchFamily="49" charset="0"/>
                <a:cs typeface="Courier New" panose="02070309020205020404" pitchFamily="49" charset="0"/>
              </a:rPr>
              <a:t>the arbitrage opportunity was too good to pass up</a:t>
            </a:r>
            <a:r>
              <a:rPr lang="en-US" sz="2000" b="1" dirty="0">
                <a:solidFill>
                  <a:prstClr val="black"/>
                </a:solidFill>
                <a:latin typeface="Courier New" panose="02070309020205020404" pitchFamily="49" charset="0"/>
                <a:cs typeface="Courier New" panose="02070309020205020404" pitchFamily="49" charset="0"/>
              </a:rPr>
              <a:t>: Sell silver to get the notes; cash the notes for gold; use gold to buy silver; etc.</a:t>
            </a:r>
          </a:p>
          <a:p>
            <a:pPr lvl="1">
              <a:lnSpc>
                <a:spcPct val="200000"/>
              </a:lnSpc>
            </a:pPr>
            <a:endParaRPr lang="en-US" sz="2000" b="1" dirty="0">
              <a:solidFill>
                <a:prstClr val="black"/>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1273571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57200"/>
            <a:ext cx="9144000" cy="4939814"/>
          </a:xfrm>
          <a:prstGeom prst="rect">
            <a:avLst/>
          </a:prstGeom>
        </p:spPr>
        <p:txBody>
          <a:bodyPr wrap="square">
            <a:spAutoFit/>
          </a:bodyPr>
          <a:lstStyle/>
          <a:p>
            <a:pPr lvl="1">
              <a:lnSpc>
                <a:spcPct val="200000"/>
              </a:lnSpc>
            </a:pPr>
            <a:r>
              <a:rPr lang="en-US" sz="2000" b="1" dirty="0">
                <a:solidFill>
                  <a:srgbClr val="0000FF"/>
                </a:solidFill>
                <a:latin typeface="Courier New" panose="02070309020205020404" pitchFamily="49" charset="0"/>
                <a:cs typeface="Courier New" panose="02070309020205020404" pitchFamily="49" charset="0"/>
              </a:rPr>
              <a:t>Sherman Silver Purchase Act repealed in 1893</a:t>
            </a:r>
            <a:r>
              <a:rPr lang="en-US" sz="2000" b="1" dirty="0">
                <a:solidFill>
                  <a:prstClr val="black"/>
                </a:solidFill>
                <a:latin typeface="Courier New" panose="02070309020205020404" pitchFamily="49" charset="0"/>
                <a:cs typeface="Courier New" panose="02070309020205020404" pitchFamily="49" charset="0"/>
              </a:rPr>
              <a:t>.  The Depression and the outflow of gold came very close to bankrupting the U.S. Government.</a:t>
            </a:r>
          </a:p>
          <a:p>
            <a:pPr lvl="1">
              <a:lnSpc>
                <a:spcPct val="200000"/>
              </a:lnSpc>
            </a:pPr>
            <a:endParaRPr lang="en-US" sz="2000" b="1" dirty="0">
              <a:solidFill>
                <a:prstClr val="black"/>
              </a:solidFill>
              <a:latin typeface="Courier New" panose="02070309020205020404" pitchFamily="49" charset="0"/>
              <a:cs typeface="Courier New" panose="02070309020205020404" pitchFamily="49" charset="0"/>
            </a:endParaRPr>
          </a:p>
          <a:p>
            <a:pPr lvl="1">
              <a:lnSpc>
                <a:spcPct val="200000"/>
              </a:lnSpc>
            </a:pPr>
            <a:r>
              <a:rPr lang="en-US" sz="2000" b="1" dirty="0">
                <a:solidFill>
                  <a:prstClr val="black"/>
                </a:solidFill>
                <a:latin typeface="Courier New" panose="02070309020205020404" pitchFamily="49" charset="0"/>
                <a:cs typeface="Courier New" panose="02070309020205020404" pitchFamily="49" charset="0"/>
              </a:rPr>
              <a:t>Beginning in 1896 the development of the </a:t>
            </a:r>
            <a:r>
              <a:rPr lang="en-US" sz="2000" b="1" dirty="0">
                <a:solidFill>
                  <a:srgbClr val="FF00FF"/>
                </a:solidFill>
                <a:latin typeface="Courier New" panose="02070309020205020404" pitchFamily="49" charset="0"/>
                <a:cs typeface="Courier New" panose="02070309020205020404" pitchFamily="49" charset="0"/>
              </a:rPr>
              <a:t>cyanide leaching process </a:t>
            </a:r>
            <a:r>
              <a:rPr lang="en-US" sz="2000" b="1" dirty="0">
                <a:solidFill>
                  <a:prstClr val="black"/>
                </a:solidFill>
                <a:latin typeface="Courier New" panose="02070309020205020404" pitchFamily="49" charset="0"/>
                <a:cs typeface="Courier New" panose="02070309020205020404" pitchFamily="49" charset="0"/>
              </a:rPr>
              <a:t>and discoveries of gold in the Yukon, South Africa, and Australia produced a sharp increase in the world-wide supply of gold.</a:t>
            </a:r>
          </a:p>
        </p:txBody>
      </p:sp>
    </p:spTree>
    <p:extLst>
      <p:ext uri="{BB962C8B-B14F-4D97-AF65-F5344CB8AC3E}">
        <p14:creationId xmlns:p14="http://schemas.microsoft.com/office/powerpoint/2010/main" val="41886765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7889" y="0"/>
            <a:ext cx="6868222"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91321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509200"/>
          </a:xfrm>
          <a:prstGeom prst="rect">
            <a:avLst/>
          </a:prstGeom>
        </p:spPr>
        <p:txBody>
          <a:bodyPr wrap="square">
            <a:spAutoFit/>
          </a:bodyPr>
          <a:lstStyle/>
          <a:p>
            <a:pPr algn="ctr"/>
            <a:r>
              <a:rPr lang="en-US" sz="2400" b="1" dirty="0" smtClean="0">
                <a:solidFill>
                  <a:srgbClr val="FF0000"/>
                </a:solidFill>
                <a:latin typeface="Courier New" panose="02070309020205020404" pitchFamily="49" charset="0"/>
                <a:cs typeface="Courier New" panose="02070309020205020404" pitchFamily="49" charset="0"/>
              </a:rPr>
              <a:t>The Panic of 1873 Triggered a Depression in the USA and Europe.</a:t>
            </a:r>
          </a:p>
          <a:p>
            <a:pPr algn="ctr"/>
            <a:endParaRPr lang="en-US" sz="2400" b="1" dirty="0">
              <a:solidFill>
                <a:srgbClr val="FF0000"/>
              </a:solidFill>
              <a:latin typeface="Courier New" panose="02070309020205020404" pitchFamily="49" charset="0"/>
              <a:cs typeface="Courier New" panose="02070309020205020404" pitchFamily="49" charset="0"/>
            </a:endParaRPr>
          </a:p>
          <a:p>
            <a:pPr>
              <a:lnSpc>
                <a:spcPct val="200000"/>
              </a:lnSpc>
            </a:pPr>
            <a:r>
              <a:rPr lang="en-US" sz="2000" b="1" dirty="0" smtClean="0">
                <a:latin typeface="Courier New" panose="02070309020205020404" pitchFamily="49" charset="0"/>
                <a:cs typeface="Courier New" panose="02070309020205020404" pitchFamily="49" charset="0"/>
              </a:rPr>
              <a:t>In the USA, </a:t>
            </a:r>
            <a:r>
              <a:rPr lang="en-US" sz="2000" b="1" dirty="0" smtClean="0">
                <a:solidFill>
                  <a:srgbClr val="FF00FF"/>
                </a:solidFill>
                <a:latin typeface="Courier New" panose="02070309020205020404" pitchFamily="49" charset="0"/>
                <a:cs typeface="Courier New" panose="02070309020205020404" pitchFamily="49" charset="0"/>
              </a:rPr>
              <a:t>the Civil </a:t>
            </a:r>
            <a:r>
              <a:rPr lang="en-US" sz="2000" b="1" dirty="0">
                <a:solidFill>
                  <a:srgbClr val="FF00FF"/>
                </a:solidFill>
                <a:latin typeface="Courier New" panose="02070309020205020404" pitchFamily="49" charset="0"/>
                <a:cs typeface="Courier New" panose="02070309020205020404" pitchFamily="49" charset="0"/>
              </a:rPr>
              <a:t>War was followed by a boom in railroad construction</a:t>
            </a:r>
            <a:r>
              <a:rPr lang="en-US" sz="2000" b="1"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About 33,000 </a:t>
            </a:r>
            <a:r>
              <a:rPr lang="en-US" sz="2000" b="1" dirty="0">
                <a:latin typeface="Courier New" panose="02070309020205020404" pitchFamily="49" charset="0"/>
                <a:cs typeface="Courier New" panose="02070309020205020404" pitchFamily="49" charset="0"/>
              </a:rPr>
              <a:t>miles </a:t>
            </a:r>
            <a:r>
              <a:rPr lang="en-US" sz="2000" b="1" dirty="0" smtClean="0">
                <a:latin typeface="Courier New" panose="02070309020205020404" pitchFamily="49" charset="0"/>
                <a:cs typeface="Courier New" panose="02070309020205020404" pitchFamily="49" charset="0"/>
              </a:rPr>
              <a:t>of </a:t>
            </a:r>
            <a:r>
              <a:rPr lang="en-US" sz="2000" b="1" dirty="0">
                <a:latin typeface="Courier New" panose="02070309020205020404" pitchFamily="49" charset="0"/>
                <a:cs typeface="Courier New" panose="02070309020205020404" pitchFamily="49" charset="0"/>
              </a:rPr>
              <a:t>new track were laid across the country between 1868 and </a:t>
            </a:r>
            <a:r>
              <a:rPr lang="en-US" sz="2000" b="1" dirty="0" smtClean="0">
                <a:latin typeface="Courier New" panose="02070309020205020404" pitchFamily="49" charset="0"/>
                <a:cs typeface="Courier New" panose="02070309020205020404" pitchFamily="49" charset="0"/>
              </a:rPr>
              <a:t>1873 much of which was in the Midwestern Farm belt and the long </a:t>
            </a:r>
            <a:r>
              <a:rPr lang="en-US" sz="2000" b="1" dirty="0" smtClean="0">
                <a:solidFill>
                  <a:srgbClr val="0000FF"/>
                </a:solidFill>
                <a:latin typeface="Courier New" panose="02070309020205020404" pitchFamily="49" charset="0"/>
                <a:cs typeface="Courier New" panose="02070309020205020404" pitchFamily="49" charset="0"/>
              </a:rPr>
              <a:t>Transcontinental Railroads built to the West Coast</a:t>
            </a:r>
            <a:r>
              <a:rPr lang="en-US" sz="2000" b="1" dirty="0" smtClean="0">
                <a:latin typeface="Courier New" panose="02070309020205020404" pitchFamily="49" charset="0"/>
                <a:cs typeface="Courier New" panose="02070309020205020404" pitchFamily="49" charset="0"/>
              </a:rPr>
              <a:t>.</a:t>
            </a:r>
            <a:r>
              <a:rPr lang="en-US" sz="2000" b="1" baseline="30000" dirty="0" smtClean="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 Much </a:t>
            </a:r>
            <a:r>
              <a:rPr lang="en-US" sz="2000" b="1" dirty="0">
                <a:latin typeface="Courier New" panose="02070309020205020404" pitchFamily="49" charset="0"/>
                <a:cs typeface="Courier New" panose="02070309020205020404" pitchFamily="49" charset="0"/>
              </a:rPr>
              <a:t>of the craze in railroad investment was driven by </a:t>
            </a:r>
            <a:r>
              <a:rPr lang="en-US" sz="2000" b="1" dirty="0">
                <a:solidFill>
                  <a:srgbClr val="FF00FF"/>
                </a:solidFill>
                <a:latin typeface="Courier New" panose="02070309020205020404" pitchFamily="49" charset="0"/>
                <a:cs typeface="Courier New" panose="02070309020205020404" pitchFamily="49" charset="0"/>
              </a:rPr>
              <a:t>government land grants </a:t>
            </a:r>
            <a:r>
              <a:rPr lang="en-US" sz="2000" b="1" dirty="0">
                <a:latin typeface="Courier New" panose="02070309020205020404" pitchFamily="49" charset="0"/>
                <a:cs typeface="Courier New" panose="02070309020205020404" pitchFamily="49" charset="0"/>
              </a:rPr>
              <a:t>and subsidies to the </a:t>
            </a:r>
            <a:r>
              <a:rPr lang="en-US" sz="2000" b="1" dirty="0" smtClean="0">
                <a:latin typeface="Courier New" panose="02070309020205020404" pitchFamily="49" charset="0"/>
                <a:cs typeface="Courier New" panose="02070309020205020404" pitchFamily="49" charset="0"/>
              </a:rPr>
              <a:t>railroads.</a:t>
            </a:r>
            <a:r>
              <a:rPr lang="en-US" sz="2000" b="1" baseline="30000"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 </a:t>
            </a:r>
            <a:endParaRPr lang="en-US" sz="20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334842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9144000" cy="5632311"/>
          </a:xfrm>
          <a:prstGeom prst="rect">
            <a:avLst/>
          </a:prstGeom>
        </p:spPr>
        <p:txBody>
          <a:bodyPr wrap="square">
            <a:spAutoFit/>
          </a:bodyPr>
          <a:lstStyle/>
          <a:p>
            <a:pPr>
              <a:lnSpc>
                <a:spcPct val="200000"/>
              </a:lnSpc>
            </a:pPr>
            <a:r>
              <a:rPr lang="en-US" sz="2000" b="1" dirty="0">
                <a:solidFill>
                  <a:prstClr val="black"/>
                </a:solidFill>
                <a:latin typeface="Courier New" panose="02070309020205020404" pitchFamily="49" charset="0"/>
                <a:cs typeface="Courier New" panose="02070309020205020404" pitchFamily="49" charset="0"/>
              </a:rPr>
              <a:t>At that time, </a:t>
            </a:r>
            <a:r>
              <a:rPr lang="en-US" sz="2000" b="1" dirty="0">
                <a:solidFill>
                  <a:srgbClr val="FF0000"/>
                </a:solidFill>
                <a:latin typeface="Courier New" panose="02070309020205020404" pitchFamily="49" charset="0"/>
                <a:cs typeface="Courier New" panose="02070309020205020404" pitchFamily="49" charset="0"/>
              </a:rPr>
              <a:t>the railroad industry was the nation's largest employer outside of agriculture</a:t>
            </a:r>
            <a:r>
              <a:rPr lang="en-US" sz="2000" b="1" dirty="0">
                <a:solidFill>
                  <a:prstClr val="black"/>
                </a:solidFill>
                <a:latin typeface="Courier New" panose="02070309020205020404" pitchFamily="49" charset="0"/>
                <a:cs typeface="Courier New" panose="02070309020205020404" pitchFamily="49" charset="0"/>
              </a:rPr>
              <a:t>, and it involved large amounts of money and risk. A large infusion of cash from speculators caused abnormal growth in the industry as well as overbuilding of docks, factories and ancillary facilities. At the same time, too much capital was involved in projects offering no immediate or early returns</a:t>
            </a:r>
            <a:r>
              <a:rPr lang="en-US" sz="2000" b="1" dirty="0" smtClean="0">
                <a:solidFill>
                  <a:prstClr val="black"/>
                </a:solidFill>
                <a:latin typeface="Courier New" panose="02070309020205020404" pitchFamily="49" charset="0"/>
                <a:cs typeface="Courier New" panose="02070309020205020404" pitchFamily="49" charset="0"/>
              </a:rPr>
              <a:t>.  </a:t>
            </a:r>
            <a:r>
              <a:rPr lang="en-US" sz="2000" b="1" dirty="0" smtClean="0">
                <a:solidFill>
                  <a:srgbClr val="FF00FF"/>
                </a:solidFill>
                <a:latin typeface="Courier New" panose="02070309020205020404" pitchFamily="49" charset="0"/>
                <a:cs typeface="Courier New" panose="02070309020205020404" pitchFamily="49" charset="0"/>
              </a:rPr>
              <a:t>American Economic Historians have dubbed this “Building Ahead of Demand.”</a:t>
            </a:r>
            <a:endParaRPr lang="en-US" sz="2000" dirty="0">
              <a:solidFill>
                <a:srgbClr val="FF00FF"/>
              </a:solidFill>
            </a:endParaRPr>
          </a:p>
        </p:txBody>
      </p:sp>
    </p:spTree>
    <p:extLst>
      <p:ext uri="{BB962C8B-B14F-4D97-AF65-F5344CB8AC3E}">
        <p14:creationId xmlns:p14="http://schemas.microsoft.com/office/powerpoint/2010/main" val="4132126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04800"/>
            <a:ext cx="9145456" cy="6167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0706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and_Gra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623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3331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571500"/>
            <a:ext cx="794226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altLang="en-US" sz="1400" b="1" smtClean="0">
              <a:solidFill>
                <a:prstClr val="black"/>
              </a:solidFill>
              <a:cs typeface="Times New Roman" pitchFamily="18" charset="0"/>
            </a:endParaRPr>
          </a:p>
          <a:p>
            <a:pPr eaLnBrk="1" fontAlgn="base" hangingPunct="1">
              <a:spcBef>
                <a:spcPct val="0"/>
              </a:spcBef>
              <a:spcAft>
                <a:spcPct val="0"/>
              </a:spcAft>
            </a:pPr>
            <a:endParaRPr lang="en-US" altLang="en-US" sz="1400" b="1" smtClean="0">
              <a:solidFill>
                <a:prstClr val="black"/>
              </a:solidFill>
              <a:cs typeface="Times New Roman" pitchFamily="18" charset="0"/>
            </a:endParaRPr>
          </a:p>
          <a:p>
            <a:pPr eaLnBrk="1" fontAlgn="base" hangingPunct="1">
              <a:spcBef>
                <a:spcPct val="0"/>
              </a:spcBef>
              <a:spcAft>
                <a:spcPct val="0"/>
              </a:spcAft>
            </a:pPr>
            <a:endParaRPr lang="en-US" altLang="en-US" sz="1400" b="1" smtClean="0">
              <a:solidFill>
                <a:prstClr val="black"/>
              </a:solidFill>
              <a:cs typeface="Times New Roman" pitchFamily="18" charset="0"/>
            </a:endParaRPr>
          </a:p>
          <a:p>
            <a:pPr eaLnBrk="1" fontAlgn="base" hangingPunct="1">
              <a:spcBef>
                <a:spcPct val="0"/>
              </a:spcBef>
              <a:spcAft>
                <a:spcPct val="0"/>
              </a:spcAft>
            </a:pPr>
            <a:endParaRPr lang="en-US" altLang="en-US" sz="1400" b="1" smtClean="0">
              <a:solidFill>
                <a:prstClr val="black"/>
              </a:solidFill>
              <a:cs typeface="Times New Roman" pitchFamily="18" charset="0"/>
            </a:endParaRPr>
          </a:p>
          <a:p>
            <a:pPr eaLnBrk="1" fontAlgn="base" hangingPunct="1">
              <a:spcBef>
                <a:spcPct val="0"/>
              </a:spcBef>
              <a:spcAft>
                <a:spcPct val="0"/>
              </a:spcAft>
            </a:pPr>
            <a:r>
              <a:rPr lang="en-US" altLang="en-US" sz="2400" b="1" smtClean="0">
                <a:solidFill>
                  <a:srgbClr val="FF0000"/>
                </a:solidFill>
                <a:cs typeface="Times New Roman" pitchFamily="18" charset="0"/>
              </a:rPr>
              <a:t>               Land Grants Actually Used by the Railroads</a:t>
            </a:r>
            <a:endParaRPr lang="en-US" altLang="en-US" sz="2400" smtClean="0">
              <a:solidFill>
                <a:srgbClr val="FF0000"/>
              </a:solidFill>
              <a:cs typeface="Times New Roman" pitchFamily="18" charset="0"/>
            </a:endParaRPr>
          </a:p>
          <a:p>
            <a:pPr fontAlgn="base">
              <a:spcBef>
                <a:spcPct val="0"/>
              </a:spcBef>
              <a:spcAft>
                <a:spcPct val="0"/>
              </a:spcAft>
            </a:pPr>
            <a:endParaRPr lang="en-US" altLang="en-US" smtClean="0">
              <a:solidFill>
                <a:prstClr val="black"/>
              </a:solidFill>
              <a:cs typeface="Times New Roman" pitchFamily="18" charset="0"/>
            </a:endParaRPr>
          </a:p>
        </p:txBody>
      </p:sp>
      <p:pic>
        <p:nvPicPr>
          <p:cNvPr id="3075" name="Picture 1" descr="Land_Grants_Railroads_Actu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1143000"/>
            <a:ext cx="913765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3"/>
          <p:cNvSpPr>
            <a:spLocks noChangeArrowheads="1"/>
          </p:cNvSpPr>
          <p:nvPr/>
        </p:nvSpPr>
        <p:spPr bwMode="auto">
          <a:xfrm>
            <a:off x="0" y="3019425"/>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altLang="en-US" smtClean="0">
              <a:solidFill>
                <a:prstClr val="black"/>
              </a:solidFill>
            </a:endParaRPr>
          </a:p>
        </p:txBody>
      </p:sp>
    </p:spTree>
    <p:extLst>
      <p:ext uri="{BB962C8B-B14F-4D97-AF65-F5344CB8AC3E}">
        <p14:creationId xmlns:p14="http://schemas.microsoft.com/office/powerpoint/2010/main" val="2332652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300" y="1588"/>
            <a:ext cx="7645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72337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13988</TotalTime>
  <Words>1177</Words>
  <Application>Microsoft Office PowerPoint</Application>
  <PresentationFormat>On-screen Show (4:3)</PresentationFormat>
  <Paragraphs>50</Paragraphs>
  <Slides>32</Slides>
  <Notes>0</Notes>
  <HiddenSlides>0</HiddenSlides>
  <MMClips>0</MMClips>
  <ScaleCrop>false</ScaleCrop>
  <HeadingPairs>
    <vt:vector size="4" baseType="variant">
      <vt:variant>
        <vt:lpstr>Theme</vt:lpstr>
      </vt:variant>
      <vt:variant>
        <vt:i4>5</vt:i4>
      </vt:variant>
      <vt:variant>
        <vt:lpstr>Slide Titles</vt:lpstr>
      </vt:variant>
      <vt:variant>
        <vt:i4>32</vt:i4>
      </vt:variant>
    </vt:vector>
  </HeadingPairs>
  <TitlesOfParts>
    <vt:vector size="37" baseType="lpstr">
      <vt:lpstr>Office Theme</vt:lpstr>
      <vt:lpstr>1_Office Theme</vt:lpstr>
      <vt:lpstr>2_Office Theme</vt:lpstr>
      <vt:lpstr>3_Office Theme</vt:lpstr>
      <vt:lpstr>4_Office Theme</vt:lpstr>
      <vt:lpstr>Topic 2. Part 2.</vt:lpstr>
      <vt:lpstr>The Panic of 1873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2. Part 2.</dc:title>
  <dc:creator>keith</dc:creator>
  <cp:lastModifiedBy>keith</cp:lastModifiedBy>
  <cp:revision>55</cp:revision>
  <dcterms:created xsi:type="dcterms:W3CDTF">2014-03-06T20:13:02Z</dcterms:created>
  <dcterms:modified xsi:type="dcterms:W3CDTF">2014-03-19T03:38:19Z</dcterms:modified>
</cp:coreProperties>
</file>