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83" r:id="rId5"/>
    <p:sldId id="264" r:id="rId6"/>
    <p:sldId id="276" r:id="rId7"/>
    <p:sldId id="258" r:id="rId8"/>
    <p:sldId id="262" r:id="rId9"/>
    <p:sldId id="271" r:id="rId10"/>
    <p:sldId id="259" r:id="rId11"/>
    <p:sldId id="260" r:id="rId12"/>
    <p:sldId id="261" r:id="rId13"/>
    <p:sldId id="268" r:id="rId14"/>
    <p:sldId id="270" r:id="rId15"/>
    <p:sldId id="269" r:id="rId16"/>
    <p:sldId id="273" r:id="rId17"/>
    <p:sldId id="274" r:id="rId18"/>
    <p:sldId id="265" r:id="rId19"/>
    <p:sldId id="279" r:id="rId20"/>
    <p:sldId id="280" r:id="rId21"/>
    <p:sldId id="266" r:id="rId22"/>
    <p:sldId id="267" r:id="rId23"/>
    <p:sldId id="277" r:id="rId24"/>
    <p:sldId id="281" r:id="rId25"/>
    <p:sldId id="282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5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A6F8-7BCE-41C6-8642-A5F1E4C35CA2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521A-5EE2-4CE7-BEC9-3527CBBEB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0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A6F8-7BCE-41C6-8642-A5F1E4C35CA2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521A-5EE2-4CE7-BEC9-3527CBBEB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40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A6F8-7BCE-41C6-8642-A5F1E4C35CA2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521A-5EE2-4CE7-BEC9-3527CBBEB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6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A6F8-7BCE-41C6-8642-A5F1E4C35CA2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521A-5EE2-4CE7-BEC9-3527CBBEB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5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A6F8-7BCE-41C6-8642-A5F1E4C35CA2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521A-5EE2-4CE7-BEC9-3527CBBEB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8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A6F8-7BCE-41C6-8642-A5F1E4C35CA2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521A-5EE2-4CE7-BEC9-3527CBBEB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2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A6F8-7BCE-41C6-8642-A5F1E4C35CA2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521A-5EE2-4CE7-BEC9-3527CBBEB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24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A6F8-7BCE-41C6-8642-A5F1E4C35CA2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521A-5EE2-4CE7-BEC9-3527CBBEB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9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A6F8-7BCE-41C6-8642-A5F1E4C35CA2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521A-5EE2-4CE7-BEC9-3527CBBEB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5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A6F8-7BCE-41C6-8642-A5F1E4C35CA2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521A-5EE2-4CE7-BEC9-3527CBBEB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10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A6F8-7BCE-41C6-8642-A5F1E4C35CA2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E521A-5EE2-4CE7-BEC9-3527CBBEB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4A6F8-7BCE-41C6-8642-A5F1E4C35CA2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E521A-5EE2-4CE7-BEC9-3527CBBEB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8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Topic 2. Part 3.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Post-Civil War Financial Panics: The Panic of 1893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419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35" y="68580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Act obligated the Treasury to purchase 4.5m ounces of silver per month (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essentially the entire output of the silver mines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). The silver bullion was paid for with U.S. Notes. The Notes were redeemable in either gold or silver coin. Because the price of silver was falling relative to gold,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arbitrage opportunity was too good to pass up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Sell silver to get the notes; cash the notes for gold; use gold to buy silver; etc.</a:t>
            </a:r>
          </a:p>
          <a:p>
            <a:pPr lvl="1">
              <a:lnSpc>
                <a:spcPct val="200000"/>
              </a:lnSpc>
            </a:pP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88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1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673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1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419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27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Repeal of the Sherman Silver Purchase Act was not enough to stop the run on the USA Gold Supply. 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Investors, both foreign and domestic, unloaded their USA Treasury notes in exchange for gold.  By February, 1894, Gold Reserves were only $65.7 million. 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President Cleveland was forced to borrow $65 million in Gold from the Morgan and Belmont banking syndica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 on terms unfavorable to the Government (which is not surprising given the circumstances).</a:t>
            </a:r>
          </a:p>
        </p:txBody>
      </p:sp>
    </p:spTree>
    <p:extLst>
      <p:ext uri="{BB962C8B-B14F-4D97-AF65-F5344CB8AC3E}">
        <p14:creationId xmlns:p14="http://schemas.microsoft.com/office/powerpoint/2010/main" val="117767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906398"/>
            <a:ext cx="4648201" cy="59516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John Pierpont Morgan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 April 1837 – 31 March 1913</a:t>
            </a:r>
            <a:endParaRPr lang="en-US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05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was politically unpopular but it did slow down the outflow of Gold enough so that the US Government was able to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 a Bond issue of $128 million in February, 1896.  That ended the Gold crisis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Beginning in 1896 the development of the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cyanide leaching process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discoveries of gold in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Yukon, South Africa, and Australia produced a sharp increase in the world-wide supply of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gold 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by 1897 The US economy began a decade long boom.</a:t>
            </a: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>
              <a:lnSpc>
                <a:spcPct val="200000"/>
              </a:lnSpc>
            </a:pPr>
            <a:endParaRPr lang="en-US" sz="2000" b="1" dirty="0">
              <a:solidFill>
                <a:srgbClr val="FF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467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734723" cy="689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110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Presidential Elections: 1864 - 1896</a:t>
            </a:r>
          </a:p>
          <a:p>
            <a:endParaRPr lang="en-US" sz="14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Democrat                          Republican</a:t>
            </a:r>
          </a:p>
          <a:p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</a:t>
            </a:r>
          </a:p>
          <a:p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1864    McClellan   21  1,836,072  44.91   Lincoln   212  2,220,846  55.08*</a:t>
            </a:r>
          </a:p>
          <a:p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1868    Seymour     80  2,708,744  47.29   Grant     214  3,013,650  52.70*</a:t>
            </a:r>
          </a:p>
          <a:p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1872    Greeley    ---  2,835,315  43.82   Grant     286  3,598,468  55.63*</a:t>
            </a:r>
          </a:p>
          <a:p>
            <a:r>
              <a:rPr lang="en-US" sz="14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1876    Tilden     184  4,288,191  51.01*  Hayes     185  4,033,497  47.87</a:t>
            </a:r>
          </a:p>
          <a:p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1880    Hancock    155  4,445,526  48.21   Garfield  214  4,453,611  48.31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1884    Cleveland  219  4,915,586  48.49</a:t>
            </a:r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Blaine    182  4,852,916  48.26</a:t>
            </a:r>
          </a:p>
          <a:p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1888    Cleveland  168  5,539,118  48.68   Harrison  233  5,449,825  47.79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1892    Cleveland  277  5,554,617  46.07   </a:t>
            </a:r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Harrison  145  5,186,793  42.92</a:t>
            </a:r>
          </a:p>
          <a:p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1896    Bryan      176  6,370,897  46.70   McKinley  271  7,105,144  51.02*</a:t>
            </a:r>
          </a:p>
          <a:p>
            <a:r>
              <a:rPr lang="en-US" sz="1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</a:t>
            </a: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02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Bankruptcy Act of 1898</a:t>
            </a:r>
            <a:endParaRPr lang="en-US" sz="36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4478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Berglof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and Rosenthal (p. 47):  “The [1898]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Act,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 pointed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out earlier, followed the usual nineteenth century pattern.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severe Panic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 1893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followed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by the absence of legislation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until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Republicans get complete control of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executive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 legislative branches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following the election of McKinley in 1896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.”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16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Act, which included a total of 38 rules,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was the first Act of its kind to protect corporations from creditors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If a corporation felt that it was slipping into debt the Act presented the option of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“equity receivership'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 protect their assets. Corporations also had the option of complete liquidation of assets to avoid bankruptcy. </a:t>
            </a:r>
          </a:p>
        </p:txBody>
      </p:sp>
    </p:spTree>
    <p:extLst>
      <p:ext uri="{BB962C8B-B14F-4D97-AF65-F5344CB8AC3E}">
        <p14:creationId xmlns:p14="http://schemas.microsoft.com/office/powerpoint/2010/main" val="347695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3668539" cy="56516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433" y="582423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Bubble in US Railroad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Construction, a run on Gold,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Bank Runs, and an International Crisis</a:t>
            </a:r>
          </a:p>
        </p:txBody>
      </p:sp>
    </p:spTree>
    <p:extLst>
      <p:ext uri="{BB962C8B-B14F-4D97-AF65-F5344CB8AC3E}">
        <p14:creationId xmlns:p14="http://schemas.microsoft.com/office/powerpoint/2010/main" val="1685688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1898 act </a:t>
            </a: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further established a bankruptcy referee to be appointed by the state judge.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responsibilities of the referee included attended all hearings and making decisions on any contested evidence.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referees worked to alleviate the work load of circuit judges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 that they may attend to other matters. </a:t>
            </a:r>
          </a:p>
        </p:txBody>
      </p:sp>
    </p:spTree>
    <p:extLst>
      <p:ext uri="{BB962C8B-B14F-4D97-AF65-F5344CB8AC3E}">
        <p14:creationId xmlns:p14="http://schemas.microsoft.com/office/powerpoint/2010/main" val="622154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0"/>
            <a:ext cx="9144000" cy="51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260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2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718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72"/>
            <a:ext cx="91440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Unlike the 1841 Bankruptcy Act Passed by the Whigs, Why did the 1898 Act passed by their Conservative Descendants stick? 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Primarily because the Republicans Dominated Congress until 1910.  </a:t>
            </a:r>
          </a:p>
        </p:txBody>
      </p:sp>
    </p:spTree>
    <p:extLst>
      <p:ext uri="{BB962C8B-B14F-4D97-AF65-F5344CB8AC3E}">
        <p14:creationId xmlns:p14="http://schemas.microsoft.com/office/powerpoint/2010/main" val="2844367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8953"/>
            <a:ext cx="9067799" cy="450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049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38072"/>
            <a:ext cx="8932905" cy="467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163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7545" y="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2000" b="1" dirty="0" err="1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Berglof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Rosenthal (p.50): “Why did the 1898 legislation achieve stability? </a:t>
            </a:r>
            <a:r>
              <a:rPr lang="en-US" sz="2000" b="1" dirty="0" err="1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Skeel</a:t>
            </a:r>
            <a:r>
              <a:rPr lang="en-US" sz="20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(2001) 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argues that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Act created entrenched interests in both the bankruptcy bar and bankruptcy judges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(referees before 1973) who sought to maintain and expand the scope of bankruptcy proceedings. He also emphasizes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 influence of committee jurisdictions within Congress, with Judiciary not wanting to surrender turf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541351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1690"/>
            <a:ext cx="9144000" cy="588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Baring Brothers had been encouraging investment in Argentina. However, a failure in the wheat crop and a coup in Buenos Aires ended further investments. This shock </a:t>
            </a:r>
            <a:r>
              <a:rPr lang="en-US" sz="2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started a run on gold in the U.S. Treasury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as investors were cashing in their investments.</a:t>
            </a:r>
          </a:p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booming USA economy was generating an outflow of gold due to trade deficits.</a:t>
            </a:r>
          </a:p>
          <a:p>
            <a:pPr marR="0" lvl="0">
              <a:lnSpc>
                <a:spcPct val="200000"/>
              </a:lnSpc>
              <a:spcBef>
                <a:spcPts val="0"/>
              </a:spcBef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Then on </a:t>
            </a:r>
            <a:r>
              <a:rPr lang="en-US" sz="20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23 February 1893, the Philadelphia and Reading Railroad went bankrupt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9991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96"/>
            <a:ext cx="9144000" cy="622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693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1" y="228600"/>
            <a:ext cx="9144000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en-US" sz="2000" b="1" dirty="0">
                <a:solidFill>
                  <a:srgbClr val="FF00FF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In early May 1893 the New York stock market dropped sharply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, and in late June panic selling caused the stock market to crash. </a:t>
            </a:r>
          </a:p>
          <a:p>
            <a:pPr lvl="0">
              <a:lnSpc>
                <a:spcPct val="20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A severe credit crisis resulted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, and more than 16,000 businesses had failed by the end of 1893. Included in the failed businesses were 156 railroads and nearly 500 banks. </a:t>
            </a:r>
          </a:p>
          <a:p>
            <a:pPr lvl="0">
              <a:lnSpc>
                <a:spcPct val="200000"/>
              </a:lnSpc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Unemployment spread until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about 13-18% were unemployed</a:t>
            </a: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. </a:t>
            </a:r>
          </a:p>
          <a:p>
            <a:pPr lvl="0">
              <a:lnSpc>
                <a:spcPct val="200000"/>
              </a:lnSpc>
            </a:pPr>
            <a:r>
              <a:rPr lang="en-US" sz="2000" b="1" dirty="0">
                <a:solidFill>
                  <a:prstClr val="black"/>
                </a:solidFill>
                <a:latin typeface="Courier New" panose="02070309020205020404" pitchFamily="49" charset="0"/>
                <a:ea typeface="Calibri"/>
                <a:cs typeface="Courier New" panose="02070309020205020404" pitchFamily="49" charset="0"/>
              </a:rPr>
              <a:t>The depression caused by the Panic of 1893 lasted for about four years, ending in 1896. </a:t>
            </a:r>
            <a:endParaRPr lang="en-US" sz="2000" b="1" dirty="0">
              <a:solidFill>
                <a:prstClr val="black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5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458788"/>
            <a:ext cx="642937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37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588"/>
            <a:ext cx="7645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08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>
              <a:lnSpc>
                <a:spcPct val="2000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Newly Reelected President Cleveland had to move quickly to stop the outflow of gold before the USA went bankrupt.  This meant repealing the Sherman </a:t>
            </a:r>
            <a:r>
              <a:rPr lang="en-US" sz="2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Silver Purchase Act of </a:t>
            </a:r>
            <a:r>
              <a:rPr lang="en-US" sz="20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1890.</a:t>
            </a:r>
          </a:p>
        </p:txBody>
      </p:sp>
    </p:spTree>
    <p:extLst>
      <p:ext uri="{BB962C8B-B14F-4D97-AF65-F5344CB8AC3E}">
        <p14:creationId xmlns:p14="http://schemas.microsoft.com/office/powerpoint/2010/main" val="332319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75730"/>
            <a:ext cx="4435249" cy="576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2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President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Grover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Cleveland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March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4, 1885 – March 4, 1889 and March 4, 1893 – March 4, 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1897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18 March 1837 – 24 June 1908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87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4551</TotalTime>
  <Words>878</Words>
  <Application>Microsoft Office PowerPoint</Application>
  <PresentationFormat>On-screen Show (4:3)</PresentationFormat>
  <Paragraphs>41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Topic 2. Part 3.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Bankruptcy Act of 1898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2. Part 2.</dc:title>
  <dc:creator>keith</dc:creator>
  <cp:lastModifiedBy>keith</cp:lastModifiedBy>
  <cp:revision>56</cp:revision>
  <dcterms:created xsi:type="dcterms:W3CDTF">2014-03-16T20:10:16Z</dcterms:created>
  <dcterms:modified xsi:type="dcterms:W3CDTF">2014-03-26T17:10:03Z</dcterms:modified>
</cp:coreProperties>
</file>