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9" r:id="rId12"/>
    <p:sldId id="266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7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2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4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8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1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6C984-2492-4AEB-BC5E-B6A974C82C7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77CD-1F36-4C78-9D5E-4FD2B566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Topic 3. Part 1.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 Framework for Understanding Financial Crises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3590190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9844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ea typeface="MS Mincho"/>
              </a:rPr>
              <a:t>Institutions: </a:t>
            </a:r>
            <a:endParaRPr lang="en-US" sz="2000" dirty="0">
              <a:solidFill>
                <a:srgbClr val="0000FF"/>
              </a:solidFill>
              <a:latin typeface="Times New Roman"/>
              <a:ea typeface="MS Mincho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b="1" dirty="0">
                <a:latin typeface="Courier New"/>
                <a:ea typeface="MS Mincho"/>
              </a:rPr>
              <a:t>“Political Power in the USA is so fragmented, separated, and checked that </a:t>
            </a:r>
            <a:r>
              <a:rPr lang="en-US" sz="2000" b="1" dirty="0">
                <a:solidFill>
                  <a:srgbClr val="FF0000"/>
                </a:solidFill>
                <a:latin typeface="Courier New"/>
                <a:ea typeface="MS Mincho"/>
              </a:rPr>
              <a:t>policy change requires extraordinary consensus and mobilization</a:t>
            </a:r>
            <a:r>
              <a:rPr lang="en-US" sz="2000" b="1" dirty="0">
                <a:latin typeface="Courier New"/>
                <a:ea typeface="MS Mincho"/>
              </a:rPr>
              <a:t>.”; 2) Frequent elections; 3) Geographic based </a:t>
            </a:r>
            <a:r>
              <a:rPr lang="en-US" sz="2000" b="1" dirty="0" smtClean="0">
                <a:latin typeface="Courier New"/>
                <a:ea typeface="MS Mincho"/>
              </a:rPr>
              <a:t>Representation; </a:t>
            </a:r>
            <a:r>
              <a:rPr lang="en-US" b="1" dirty="0" smtClean="0">
                <a:latin typeface="Courier New"/>
                <a:ea typeface="MS Mincho"/>
              </a:rPr>
              <a:t>4) </a:t>
            </a:r>
            <a:r>
              <a:rPr lang="en-US" sz="2000" b="1" dirty="0" smtClean="0">
                <a:latin typeface="Courier New" panose="02070309020205020404" pitchFamily="49" charset="0"/>
                <a:ea typeface="MS Mincho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 Senate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Filibuster;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5) Presidential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Veto;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6) the Courts; 7) Regulatory Agencies;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Political Polarization</a:t>
            </a:r>
            <a:endParaRPr lang="en-US" sz="2000" b="1" dirty="0">
              <a:effectLst/>
              <a:latin typeface="Courier New" panose="02070309020205020404" pitchFamily="49" charset="0"/>
              <a:ea typeface="MS Mincho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General, Public Policy in the United States is "Sticky".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Because there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 so many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"veto players"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once a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policy becomes law it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 take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very long time to repeal or change it.</a:t>
            </a:r>
          </a:p>
        </p:txBody>
      </p:sp>
    </p:spTree>
    <p:extLst>
      <p:ext uri="{BB962C8B-B14F-4D97-AF65-F5344CB8AC3E}">
        <p14:creationId xmlns:p14="http://schemas.microsoft.com/office/powerpoint/2010/main" val="64707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/>
                <a:ea typeface="Times New Roman"/>
              </a:rPr>
              <a:t>Why Washington Delays in Solving Financial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Crises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Legislative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Responses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delayed because of the institutional complexity.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Response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usually occurs at Partisan transition (ideology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the Response is often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reversed after another Partisan transition (ideology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short-term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reelection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concerns of American Politicians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override long term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solutions.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4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Examples: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Veto Players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First (1791 - 1811) and Second (1816 - 1836) Banks of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United States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were opposed by powerful, locally based, economic interests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on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ideological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(e.g., Jefferson and Madison; Andrew Jackson).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Consequently, because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Charters had to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 renewed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both Banks went out of Existence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Greenbacks (1862 – 1879):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They could not be withdrawn from circulation because of the deflation after the Civil War. 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Agrarian interests and debtors were too powerful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Greenbacks were finally convertible into Gold in 1879.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02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Policy Reversals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Bankruptcy Act of 1800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 repealed in 1803.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Bankruptcy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 of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1841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was repealed in 1843 (by the same Congress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!)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Glass-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Steagall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 of 1933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that separated Investment and Commercial Banking  was repealed by the Gramm-Leach-Bliley Financial Services Modernization Act in 1999.   However, the 1999 Act was preceded by 20 years of deregulation that had fatally undermined Glass-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Steagall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any event.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5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735" y="0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200000"/>
              </a:lnSpc>
            </a:pP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Banking 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panics</a:t>
            </a:r>
            <a:endParaRPr lang="en-US" sz="2800" b="1" dirty="0" smtClean="0">
              <a:solidFill>
                <a:srgbClr val="FF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0" lvl="1">
              <a:lnSpc>
                <a:spcPct val="20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400" b="1" i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banking panic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financial crisis that occurs when many banks suffer runs at the same time, as </a:t>
            </a:r>
            <a:r>
              <a:rPr lang="en-US" sz="2400" b="1" i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cascading </a:t>
            </a:r>
            <a:r>
              <a:rPr lang="en-US" sz="2400" b="1" i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failure. </a:t>
            </a:r>
          </a:p>
          <a:p>
            <a:pPr marL="0" lvl="1">
              <a:lnSpc>
                <a:spcPct val="20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USA there were Banking Panics in 1819, 1837, 1857, 1873, 1893, 1907 (partial), 1933, and 2007-2008 (The Shadow Banking System)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19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Speculative Bubbles </a:t>
            </a:r>
            <a:endParaRPr lang="en-US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speculative bubble exists in the event of large, </a:t>
            </a:r>
            <a:endParaRPr lang="en-US" sz="20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sustained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overpricing of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of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assets.</a:t>
            </a:r>
            <a:r>
              <a:rPr lang="en-US" sz="2000" b="1" baseline="30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factor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 frequently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contributes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a bubble is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presence of buyers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who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purchase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asset based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solely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expectation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they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 later resell it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higher price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rather 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than calculating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its </a:t>
            </a:r>
            <a:r>
              <a:rPr lang="en-US" sz="2000" b="1" i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Expected Value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(the income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 will generate in the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future)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USA 1816-1819 Land; 1835-1837 Land; 1853-1857 Land and Railroads; 1866-1873 Railroads; 1880s-1893 Railroads;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 market 1927-29; Housing 2001-2007)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990600"/>
            <a:ext cx="4731271" cy="58673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Ideology: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Herbert Hoover was trapped in a certain World 		View about Banks and Banking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7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990600"/>
            <a:ext cx="4452238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2286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Ideology: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Ideologies and doctrines are a poor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substitute 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intelligence, reason, and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evidence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0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79" y="990600"/>
            <a:ext cx="4693921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Interests: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“It’s the ‘honest graft’ of special interest politics that packs a real punch.”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2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1155700"/>
            <a:ext cx="6972300" cy="5702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Interests: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Contributions by Interest Groups to 			Politicians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6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855351"/>
            <a:ext cx="5486400" cy="6002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2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Interests: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Lobbying By Industry Group in 2013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21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0483"/>
            <a:ext cx="9144000" cy="5877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7199"/>
            <a:ext cx="9144000" cy="54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3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11116</TotalTime>
  <Words>504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Topic 3. Part 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3. Part 1.</dc:title>
  <dc:creator>keith</dc:creator>
  <cp:lastModifiedBy>keith</cp:lastModifiedBy>
  <cp:revision>47</cp:revision>
  <dcterms:created xsi:type="dcterms:W3CDTF">2014-03-31T02:38:25Z</dcterms:created>
  <dcterms:modified xsi:type="dcterms:W3CDTF">2014-04-08T19:30:30Z</dcterms:modified>
</cp:coreProperties>
</file>