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59" r:id="rId6"/>
    <p:sldId id="257"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0"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99B01-4ED6-45BB-AD16-37DDE27A51CA}"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399811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99B01-4ED6-45BB-AD16-37DDE27A51CA}"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395906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99B01-4ED6-45BB-AD16-37DDE27A51CA}"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130619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840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8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52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52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789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15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59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99B01-4ED6-45BB-AD16-37DDE27A51CA}"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3484301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997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07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986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36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659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548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76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68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84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99B01-4ED6-45BB-AD16-37DDE27A51CA}"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179465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911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295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582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99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99B01-4ED6-45BB-AD16-37DDE27A51CA}"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3070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99B01-4ED6-45BB-AD16-37DDE27A51CA}" type="datetimeFigureOut">
              <a:rPr lang="en-US" smtClean="0"/>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51153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99B01-4ED6-45BB-AD16-37DDE27A51CA}" type="datetimeFigureOut">
              <a:rPr lang="en-US" smtClean="0"/>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7346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99B01-4ED6-45BB-AD16-37DDE27A51CA}" type="datetimeFigureOut">
              <a:rPr lang="en-US" smtClean="0"/>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326688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99B01-4ED6-45BB-AD16-37DDE27A51CA}"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140753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99B01-4ED6-45BB-AD16-37DDE27A51CA}"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B57C2-D7DF-4C19-993E-A8AFF7454F77}" type="slidenum">
              <a:rPr lang="en-US" smtClean="0"/>
              <a:t>‹#›</a:t>
            </a:fld>
            <a:endParaRPr lang="en-US"/>
          </a:p>
        </p:txBody>
      </p:sp>
    </p:spTree>
    <p:extLst>
      <p:ext uri="{BB962C8B-B14F-4D97-AF65-F5344CB8AC3E}">
        <p14:creationId xmlns:p14="http://schemas.microsoft.com/office/powerpoint/2010/main" val="370432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99B01-4ED6-45BB-AD16-37DDE27A51CA}" type="datetimeFigureOut">
              <a:rPr lang="en-US" smtClean="0"/>
              <a:t>4/23/2014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B57C2-D7DF-4C19-993E-A8AFF7454F77}" type="slidenum">
              <a:rPr lang="en-US" smtClean="0"/>
              <a:t>‹#›</a:t>
            </a:fld>
            <a:endParaRPr lang="en-US"/>
          </a:p>
        </p:txBody>
      </p:sp>
    </p:spTree>
    <p:extLst>
      <p:ext uri="{BB962C8B-B14F-4D97-AF65-F5344CB8AC3E}">
        <p14:creationId xmlns:p14="http://schemas.microsoft.com/office/powerpoint/2010/main" val="3260079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258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F7DC6-AB02-4A07-AA0A-F056C2E1AC16}" type="datetimeFigureOut">
              <a:rPr lang="en-US" smtClean="0">
                <a:solidFill>
                  <a:prstClr val="black">
                    <a:tint val="75000"/>
                  </a:prstClr>
                </a:solidFill>
              </a:rPr>
              <a:pPr/>
              <a:t>4/23/2014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8748E-A4B8-4EF9-9592-CEC67DD0EC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970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ourier New" panose="02070309020205020404" pitchFamily="49" charset="0"/>
                <a:cs typeface="Courier New" panose="02070309020205020404" pitchFamily="49" charset="0"/>
              </a:rPr>
              <a:t>Topic 5.</a:t>
            </a:r>
            <a:endParaRPr lang="en-US" dirty="0"/>
          </a:p>
        </p:txBody>
      </p:sp>
      <p:sp>
        <p:nvSpPr>
          <p:cNvPr id="3" name="Subtitle 2"/>
          <p:cNvSpPr>
            <a:spLocks noGrp="1"/>
          </p:cNvSpPr>
          <p:nvPr>
            <p:ph type="subTitle" idx="1"/>
          </p:nvPr>
        </p:nvSpPr>
        <p:spPr/>
        <p:txBody>
          <a:bodyPr/>
          <a:lstStyle/>
          <a:p>
            <a:r>
              <a:rPr lang="en-US" b="1" dirty="0">
                <a:solidFill>
                  <a:srgbClr val="FF0000"/>
                </a:solidFill>
              </a:rPr>
              <a:t>The Crisis of 2008</a:t>
            </a:r>
          </a:p>
        </p:txBody>
      </p:sp>
    </p:spTree>
    <p:extLst>
      <p:ext uri="{BB962C8B-B14F-4D97-AF65-F5344CB8AC3E}">
        <p14:creationId xmlns:p14="http://schemas.microsoft.com/office/powerpoint/2010/main" val="1030393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1"/>
            <a:ext cx="9144000" cy="4401205"/>
          </a:xfrm>
          <a:prstGeom prst="rect">
            <a:avLst/>
          </a:prstGeom>
        </p:spPr>
        <p:txBody>
          <a:bodyPr wrap="square">
            <a:spAutoFit/>
          </a:bodyPr>
          <a:lstStyle/>
          <a:p>
            <a:pPr>
              <a:lnSpc>
                <a:spcPct val="200000"/>
              </a:lnSpc>
            </a:pPr>
            <a:r>
              <a:rPr lang="en-US" sz="2000" b="1" dirty="0" smtClean="0">
                <a:effectLst/>
                <a:latin typeface="Courier New" panose="02070309020205020404" pitchFamily="49" charset="0"/>
                <a:ea typeface="MS Mincho"/>
                <a:cs typeface="Courier New" panose="02070309020205020404" pitchFamily="49" charset="0"/>
              </a:rPr>
              <a:t>On September 14 and 15, two of the four largest investment banks failed. </a:t>
            </a:r>
            <a:r>
              <a:rPr lang="en-US" sz="2000" b="1" dirty="0" smtClean="0">
                <a:solidFill>
                  <a:srgbClr val="FF0000"/>
                </a:solidFill>
                <a:effectLst/>
                <a:latin typeface="Courier New" panose="02070309020205020404" pitchFamily="49" charset="0"/>
                <a:ea typeface="MS Mincho"/>
                <a:cs typeface="Courier New" panose="02070309020205020404" pitchFamily="49" charset="0"/>
              </a:rPr>
              <a:t>One, Lehman Brothers, declared bankruptcy. Lehman failed to find a buyer, and the government decided not to guarantee some of its underperforming assets in order to facilitate a sale</a:t>
            </a:r>
            <a:r>
              <a:rPr lang="en-US" sz="2000" b="1" dirty="0" smtClean="0">
                <a:effectLst/>
                <a:latin typeface="Courier New" panose="02070309020205020404" pitchFamily="49" charset="0"/>
                <a:ea typeface="MS Mincho"/>
                <a:cs typeface="Courier New" panose="02070309020205020404" pitchFamily="49" charset="0"/>
              </a:rPr>
              <a:t>. The other, </a:t>
            </a:r>
            <a:r>
              <a:rPr lang="en-US" sz="2000" b="1" dirty="0" smtClean="0">
                <a:solidFill>
                  <a:srgbClr val="0000FF"/>
                </a:solidFill>
                <a:effectLst/>
                <a:latin typeface="Courier New" panose="02070309020205020404" pitchFamily="49" charset="0"/>
                <a:ea typeface="MS Mincho"/>
                <a:cs typeface="Courier New" panose="02070309020205020404" pitchFamily="49" charset="0"/>
              </a:rPr>
              <a:t>Merrill Lynch, the country’s largest brokerage firm, was sold to Bank of America at a rock bottom price</a:t>
            </a:r>
            <a:r>
              <a:rPr lang="en-US" sz="2000" b="1" dirty="0" smtClean="0">
                <a:effectLst/>
                <a:latin typeface="Courier New" panose="02070309020205020404" pitchFamily="49" charset="0"/>
                <a:ea typeface="MS Mincho"/>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67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599" y="1269997"/>
            <a:ext cx="4191001" cy="5588002"/>
          </a:xfrm>
          <a:prstGeom prst="rect">
            <a:avLst/>
          </a:prstGeom>
        </p:spPr>
      </p:pic>
      <p:sp>
        <p:nvSpPr>
          <p:cNvPr id="3" name="TextBox 2"/>
          <p:cNvSpPr txBox="1"/>
          <p:nvPr/>
        </p:nvSpPr>
        <p:spPr>
          <a:xfrm>
            <a:off x="0" y="152400"/>
            <a:ext cx="9144000" cy="1015663"/>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Lehman Brothers Declares Bankruptcy  15 September 2008.  The Largest Bankruptcy in American History with </a:t>
            </a:r>
            <a:r>
              <a:rPr lang="en-US" sz="2000" b="1" dirty="0" smtClean="0">
                <a:solidFill>
                  <a:srgbClr val="0000FF"/>
                </a:solidFill>
                <a:latin typeface="Courier New" panose="02070309020205020404" pitchFamily="49" charset="0"/>
                <a:cs typeface="Courier New" panose="02070309020205020404" pitchFamily="49" charset="0"/>
              </a:rPr>
              <a:t>$613,000,000,000.00 in Debt</a:t>
            </a:r>
            <a:r>
              <a:rPr lang="en-US" sz="2000" b="1" dirty="0" smtClean="0">
                <a:solidFill>
                  <a:srgbClr val="FF0000"/>
                </a:solidFill>
                <a:latin typeface="Courier New" panose="02070309020205020404" pitchFamily="49" charset="0"/>
                <a:cs typeface="Courier New" panose="02070309020205020404" pitchFamily="49" charset="0"/>
              </a:rPr>
              <a:t>.</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3974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762000"/>
            <a:ext cx="4064000" cy="6096000"/>
          </a:xfrm>
          <a:prstGeom prst="rect">
            <a:avLst/>
          </a:prstGeom>
        </p:spPr>
      </p:pic>
      <p:sp>
        <p:nvSpPr>
          <p:cNvPr id="3" name="TextBox 2"/>
          <p:cNvSpPr txBox="1"/>
          <p:nvPr/>
        </p:nvSpPr>
        <p:spPr>
          <a:xfrm>
            <a:off x="0" y="76200"/>
            <a:ext cx="9144000" cy="707886"/>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American International Group Begins to Fail in September, 2008.  It is the World’s Largest Insurer.</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4056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nSpc>
                <a:spcPct val="200000"/>
              </a:lnSpc>
            </a:pPr>
            <a:r>
              <a:rPr lang="en-US" sz="2000" b="1" dirty="0" smtClean="0">
                <a:effectLst/>
                <a:latin typeface="Courier New"/>
                <a:ea typeface="Calibri"/>
              </a:rPr>
              <a:t>AIG suffered from a liquidity crisis when its credit ratings </a:t>
            </a:r>
            <a:r>
              <a:rPr lang="en-US" sz="2000" b="1" dirty="0" smtClean="0">
                <a:solidFill>
                  <a:srgbClr val="FF00FF"/>
                </a:solidFill>
                <a:effectLst/>
                <a:latin typeface="Courier New"/>
                <a:ea typeface="Calibri"/>
              </a:rPr>
              <a:t>were downgraded below "AA" levels in September 2008.</a:t>
            </a:r>
            <a:r>
              <a:rPr lang="en-US" sz="2000" b="1" dirty="0" smtClean="0">
                <a:effectLst/>
                <a:latin typeface="Courier New"/>
                <a:ea typeface="Calibri"/>
              </a:rPr>
              <a:t> The United States Federal Reserve Bank on </a:t>
            </a:r>
            <a:r>
              <a:rPr lang="en-US" sz="2000" b="1" dirty="0" smtClean="0">
                <a:solidFill>
                  <a:srgbClr val="0000FF"/>
                </a:solidFill>
                <a:effectLst/>
                <a:latin typeface="Courier New"/>
                <a:ea typeface="Calibri"/>
              </a:rPr>
              <a:t>16 September 2008</a:t>
            </a:r>
            <a:r>
              <a:rPr lang="en-US" sz="2000" b="1" dirty="0" smtClean="0">
                <a:effectLst/>
                <a:latin typeface="Courier New"/>
                <a:ea typeface="Calibri"/>
              </a:rPr>
              <a:t> </a:t>
            </a:r>
            <a:r>
              <a:rPr lang="en-US" sz="2000" b="1" dirty="0" smtClean="0">
                <a:solidFill>
                  <a:srgbClr val="FF0000"/>
                </a:solidFill>
                <a:effectLst/>
                <a:latin typeface="Courier New"/>
                <a:ea typeface="Calibri"/>
              </a:rPr>
              <a:t>created an $85 billion credit facility to enable the company to meet increased collateral obligations</a:t>
            </a:r>
            <a:r>
              <a:rPr lang="en-US" sz="2000" b="1" dirty="0" smtClean="0">
                <a:effectLst/>
                <a:latin typeface="Courier New"/>
                <a:ea typeface="Calibri"/>
              </a:rPr>
              <a:t> consequent to the credit rating downgrade, in exchange for the issuance of a stock warrant to the Federal Reserve Bank for 79.9% of the equity of AIG.</a:t>
            </a:r>
            <a:endParaRPr lang="en-US" sz="2000" dirty="0"/>
          </a:p>
        </p:txBody>
      </p:sp>
    </p:spTree>
    <p:extLst>
      <p:ext uri="{BB962C8B-B14F-4D97-AF65-F5344CB8AC3E}">
        <p14:creationId xmlns:p14="http://schemas.microsoft.com/office/powerpoint/2010/main" val="369286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nSpc>
                <a:spcPct val="200000"/>
              </a:lnSpc>
            </a:pPr>
            <a:r>
              <a:rPr lang="en-US" sz="2000" b="1" dirty="0" smtClean="0">
                <a:effectLst/>
                <a:latin typeface="Courier New"/>
                <a:ea typeface="Calibri"/>
              </a:rPr>
              <a:t>The Federal Reserve Bank and the United States Treasury by May 2009 had increased the potential financial support to AIG, </a:t>
            </a:r>
            <a:r>
              <a:rPr lang="en-US" sz="2000" b="1" dirty="0" smtClean="0">
                <a:solidFill>
                  <a:srgbClr val="FF0000"/>
                </a:solidFill>
                <a:effectLst/>
                <a:latin typeface="Courier New"/>
                <a:ea typeface="Calibri"/>
              </a:rPr>
              <a:t>with the support of an investment of as much as $70 billion, a $60 billion credit line and $52.5 billion to buy mortgage-based assets owned or guaranteed by AIG, increasing the total amount available to as much as $182.5 billion. </a:t>
            </a:r>
            <a:r>
              <a:rPr lang="en-US" sz="2000" b="1" dirty="0" smtClean="0">
                <a:effectLst/>
                <a:latin typeface="Courier New"/>
                <a:ea typeface="Calibri"/>
              </a:rPr>
              <a:t>AIG subsequently sold a number of its subsidiaries and other assets to pay down loans received.</a:t>
            </a:r>
            <a:endParaRPr lang="en-US" sz="2000" dirty="0"/>
          </a:p>
        </p:txBody>
      </p:sp>
    </p:spTree>
    <p:extLst>
      <p:ext uri="{BB962C8B-B14F-4D97-AF65-F5344CB8AC3E}">
        <p14:creationId xmlns:p14="http://schemas.microsoft.com/office/powerpoint/2010/main" val="2590312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168062"/>
            <a:ext cx="4267453" cy="5689937"/>
          </a:xfrm>
          <a:prstGeom prst="rect">
            <a:avLst/>
          </a:prstGeom>
        </p:spPr>
      </p:pic>
      <p:sp>
        <p:nvSpPr>
          <p:cNvPr id="3" name="TextBox 2"/>
          <p:cNvSpPr txBox="1"/>
          <p:nvPr/>
        </p:nvSpPr>
        <p:spPr>
          <a:xfrm>
            <a:off x="0" y="152400"/>
            <a:ext cx="9144000" cy="1015663"/>
          </a:xfrm>
          <a:prstGeom prst="rect">
            <a:avLst/>
          </a:prstGeom>
          <a:noFill/>
        </p:spPr>
        <p:txBody>
          <a:bodyPr wrap="square" rtlCol="0">
            <a:spAutoFit/>
          </a:bodyPr>
          <a:lstStyle/>
          <a:p>
            <a:pPr algn="ctr"/>
            <a:r>
              <a:rPr lang="en-US" sz="2000" b="1" dirty="0">
                <a:solidFill>
                  <a:srgbClr val="FF0000"/>
                </a:solidFill>
                <a:latin typeface="Courier New" panose="02070309020205020404" pitchFamily="49" charset="0"/>
                <a:cs typeface="Courier New" panose="02070309020205020404" pitchFamily="49" charset="0"/>
              </a:rPr>
              <a:t>Washington Mutual seized by the United States Office of Thrift Supervision (OTS) on </a:t>
            </a:r>
            <a:r>
              <a:rPr lang="en-US" sz="2000" b="1" dirty="0">
                <a:solidFill>
                  <a:srgbClr val="0000FF"/>
                </a:solidFill>
                <a:latin typeface="Courier New" panose="02070309020205020404" pitchFamily="49" charset="0"/>
                <a:cs typeface="Courier New" panose="02070309020205020404" pitchFamily="49" charset="0"/>
              </a:rPr>
              <a:t>25 September 2008</a:t>
            </a:r>
            <a:r>
              <a:rPr lang="en-US" sz="2000" b="1" dirty="0">
                <a:solidFill>
                  <a:srgbClr val="FF0000"/>
                </a:solidFill>
                <a:latin typeface="Courier New" panose="02070309020205020404" pitchFamily="49" charset="0"/>
                <a:cs typeface="Courier New" panose="02070309020205020404" pitchFamily="49" charset="0"/>
              </a:rPr>
              <a:t>.  Later sold to JP Morgan Chase.</a:t>
            </a:r>
            <a:endParaRPr lang="en-US" sz="2000"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7377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981891"/>
            <a:ext cx="2743200" cy="5873061"/>
          </a:xfrm>
          <a:prstGeom prst="rect">
            <a:avLst/>
          </a:prstGeom>
        </p:spPr>
      </p:pic>
      <p:sp>
        <p:nvSpPr>
          <p:cNvPr id="3" name="TextBox 2"/>
          <p:cNvSpPr txBox="1"/>
          <p:nvPr/>
        </p:nvSpPr>
        <p:spPr>
          <a:xfrm>
            <a:off x="0" y="228600"/>
            <a:ext cx="9144000" cy="400110"/>
          </a:xfrm>
          <a:prstGeom prst="rect">
            <a:avLst/>
          </a:prstGeom>
          <a:noFill/>
        </p:spPr>
        <p:txBody>
          <a:bodyPr wrap="square" rtlCol="0">
            <a:spAutoFit/>
          </a:bodyPr>
          <a:lstStyle/>
          <a:p>
            <a:pPr algn="ctr"/>
            <a:r>
              <a:rPr lang="en-US" sz="2000" b="1" dirty="0">
                <a:solidFill>
                  <a:srgbClr val="FF0000"/>
                </a:solidFill>
                <a:latin typeface="Courier New" panose="02070309020205020404" pitchFamily="49" charset="0"/>
                <a:cs typeface="Courier New" panose="02070309020205020404" pitchFamily="49" charset="0"/>
              </a:rPr>
              <a:t>Wachovia purchased by Wells Fargo 31 December 2008.</a:t>
            </a:r>
            <a:endParaRPr lang="en-US" sz="2000"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26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990851"/>
          </a:xfrm>
        </p:spPr>
        <p:txBody>
          <a:bodyPr>
            <a:normAutofit fontScale="90000"/>
          </a:bodyPr>
          <a:lstStyle/>
          <a:p>
            <a:pPr algn="l"/>
            <a:r>
              <a:rPr lang="en-US" dirty="0" smtClean="0"/>
              <a:t>1. </a:t>
            </a:r>
            <a:r>
              <a:rPr lang="en-US" dirty="0" smtClean="0">
                <a:solidFill>
                  <a:srgbClr val="FF0000"/>
                </a:solidFill>
              </a:rPr>
              <a:t>Securitization</a:t>
            </a:r>
            <a:r>
              <a:rPr lang="en-US" dirty="0" smtClean="0"/>
              <a:t>, plus …</a:t>
            </a:r>
            <a:br>
              <a:rPr lang="en-US" dirty="0" smtClean="0"/>
            </a:br>
            <a:r>
              <a:rPr lang="en-US" dirty="0" smtClean="0"/>
              <a:t>2. </a:t>
            </a:r>
            <a:r>
              <a:rPr lang="en-US" dirty="0" smtClean="0">
                <a:solidFill>
                  <a:srgbClr val="FF0000"/>
                </a:solidFill>
              </a:rPr>
              <a:t>Huge World Capital Surplus </a:t>
            </a:r>
            <a:r>
              <a:rPr lang="en-US" dirty="0" smtClean="0"/>
              <a:t>produced …</a:t>
            </a:r>
            <a:br>
              <a:rPr lang="en-US" dirty="0" smtClean="0"/>
            </a:br>
            <a:r>
              <a:rPr lang="en-US" dirty="0" smtClean="0"/>
              <a:t/>
            </a:r>
            <a:br>
              <a:rPr lang="en-US" dirty="0" smtClean="0"/>
            </a:br>
            <a:r>
              <a:rPr lang="en-US" dirty="0" smtClean="0">
                <a:solidFill>
                  <a:srgbClr val="FF00FF"/>
                </a:solidFill>
              </a:rPr>
              <a:t>The Shadow Banking System </a:t>
            </a:r>
            <a:endParaRPr lang="en-US" dirty="0">
              <a:solidFill>
                <a:srgbClr val="FF00FF"/>
              </a:solidFill>
            </a:endParaRPr>
          </a:p>
        </p:txBody>
      </p:sp>
    </p:spTree>
    <p:extLst>
      <p:ext uri="{BB962C8B-B14F-4D97-AF65-F5344CB8AC3E}">
        <p14:creationId xmlns:p14="http://schemas.microsoft.com/office/powerpoint/2010/main" val="303633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364162"/>
          </a:xfrm>
        </p:spPr>
        <p:txBody>
          <a:bodyPr>
            <a:normAutofit/>
          </a:bodyPr>
          <a:lstStyle/>
          <a:p>
            <a:pPr algn="l"/>
            <a:r>
              <a:rPr lang="en-US" dirty="0" smtClean="0"/>
              <a:t>When the </a:t>
            </a:r>
            <a:r>
              <a:rPr lang="en-US" dirty="0" smtClean="0">
                <a:solidFill>
                  <a:srgbClr val="FF0000"/>
                </a:solidFill>
              </a:rPr>
              <a:t>Housing Bubble </a:t>
            </a:r>
            <a:r>
              <a:rPr lang="en-US" dirty="0" smtClean="0"/>
              <a:t>Popped it triggered a classic </a:t>
            </a:r>
            <a:r>
              <a:rPr lang="en-US" i="1" dirty="0" smtClean="0">
                <a:solidFill>
                  <a:srgbClr val="FF00FF"/>
                </a:solidFill>
              </a:rPr>
              <a:t>Bank Run</a:t>
            </a:r>
            <a:r>
              <a:rPr lang="en-US" i="1" dirty="0" smtClean="0"/>
              <a:t>.</a:t>
            </a:r>
            <a:br>
              <a:rPr lang="en-US" i="1" dirty="0" smtClean="0"/>
            </a:br>
            <a:r>
              <a:rPr lang="en-US" i="1" dirty="0" smtClean="0"/>
              <a:t/>
            </a:r>
            <a:br>
              <a:rPr lang="en-US" i="1" dirty="0" smtClean="0"/>
            </a:br>
            <a:r>
              <a:rPr lang="en-US" dirty="0" smtClean="0"/>
              <a:t>Only it was </a:t>
            </a:r>
            <a:r>
              <a:rPr lang="en-US" dirty="0" smtClean="0">
                <a:solidFill>
                  <a:srgbClr val="FF00FF"/>
                </a:solidFill>
              </a:rPr>
              <a:t>a Run on the Shadow Banking System</a:t>
            </a:r>
            <a:r>
              <a:rPr lang="en-US" dirty="0" smtClean="0"/>
              <a:t>.</a:t>
            </a:r>
            <a:br>
              <a:rPr lang="en-US" dirty="0" smtClean="0"/>
            </a:br>
            <a:r>
              <a:rPr lang="en-US" dirty="0" smtClean="0"/>
              <a:t/>
            </a:r>
            <a:br>
              <a:rPr lang="en-US" dirty="0" smtClean="0"/>
            </a:br>
            <a:r>
              <a:rPr lang="en-US" dirty="0" smtClean="0"/>
              <a:t>This Brought the Economy Down.</a:t>
            </a:r>
            <a:endParaRPr lang="en-US" dirty="0"/>
          </a:p>
        </p:txBody>
      </p:sp>
    </p:spTree>
    <p:extLst>
      <p:ext uri="{BB962C8B-B14F-4D97-AF65-F5344CB8AC3E}">
        <p14:creationId xmlns:p14="http://schemas.microsoft.com/office/powerpoint/2010/main" val="8079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493538"/>
          </a:xfrm>
          <a:prstGeom prst="rect">
            <a:avLst/>
          </a:prstGeom>
        </p:spPr>
        <p:txBody>
          <a:bodyPr wrap="square">
            <a:spAutoFit/>
          </a:bodyPr>
          <a:lstStyle/>
          <a:p>
            <a:pPr algn="ctr"/>
            <a:r>
              <a:rPr lang="en-US" sz="2800" b="1" dirty="0" smtClean="0">
                <a:solidFill>
                  <a:srgbClr val="0000FF"/>
                </a:solidFill>
                <a:latin typeface="Courier New"/>
                <a:ea typeface="Calibri"/>
              </a:rPr>
              <a:t>THE BUBBLE POPS</a:t>
            </a:r>
          </a:p>
          <a:p>
            <a:endParaRPr lang="en-US" b="1" dirty="0">
              <a:solidFill>
                <a:srgbClr val="0000FF"/>
              </a:solidFill>
              <a:effectLst/>
              <a:latin typeface="Courier New"/>
              <a:ea typeface="Calibri"/>
            </a:endParaRPr>
          </a:p>
          <a:p>
            <a:pPr>
              <a:lnSpc>
                <a:spcPct val="200000"/>
              </a:lnSpc>
            </a:pPr>
            <a:r>
              <a:rPr lang="en-US" sz="2000" b="1" dirty="0" smtClean="0">
                <a:solidFill>
                  <a:srgbClr val="FF0000"/>
                </a:solidFill>
                <a:latin typeface="Courier New"/>
                <a:ea typeface="Calibri"/>
              </a:rPr>
              <a:t>A “Tipping Point” was inevitable.  </a:t>
            </a:r>
            <a:r>
              <a:rPr lang="en-US" sz="2000" b="1" dirty="0" smtClean="0">
                <a:solidFill>
                  <a:srgbClr val="0000FF"/>
                </a:solidFill>
                <a:latin typeface="Courier New"/>
                <a:ea typeface="Calibri"/>
              </a:rPr>
              <a:t>Lower and Lower </a:t>
            </a:r>
            <a:r>
              <a:rPr lang="en-US" sz="2000" b="1" dirty="0" smtClean="0">
                <a:solidFill>
                  <a:srgbClr val="0000FF"/>
                </a:solidFill>
                <a:effectLst/>
                <a:latin typeface="Courier New"/>
                <a:ea typeface="Calibri"/>
              </a:rPr>
              <a:t>quality securitized products – SUB-PRIME MORTGAGES – were being drawn into the system.  </a:t>
            </a:r>
            <a:r>
              <a:rPr lang="en-US" sz="2000" b="1" dirty="0" smtClean="0">
                <a:solidFill>
                  <a:srgbClr val="FF33CC"/>
                </a:solidFill>
                <a:effectLst/>
                <a:latin typeface="Courier New"/>
                <a:ea typeface="Calibri"/>
              </a:rPr>
              <a:t>IF YOU DO NOT THINK THE COLLATERAL IS AS GOOD AS GOLD YOU GO TO THE BANK AND GET YOUR MONEY BACK.  IF ENOUGH OTHER FIRMS DO THE SAME THING YOU HAVE A BANK RUN!!!  </a:t>
            </a:r>
            <a:r>
              <a:rPr lang="en-US" sz="2000" b="1" dirty="0" smtClean="0">
                <a:solidFill>
                  <a:srgbClr val="0000FF"/>
                </a:solidFill>
                <a:effectLst/>
                <a:latin typeface="Courier New"/>
                <a:ea typeface="Calibri"/>
              </a:rPr>
              <a:t>NO FDIC.</a:t>
            </a:r>
            <a:endParaRPr lang="en-US" sz="2000" dirty="0"/>
          </a:p>
        </p:txBody>
      </p:sp>
    </p:spTree>
    <p:extLst>
      <p:ext uri="{BB962C8B-B14F-4D97-AF65-F5344CB8AC3E}">
        <p14:creationId xmlns:p14="http://schemas.microsoft.com/office/powerpoint/2010/main" val="164578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375" y="1604354"/>
            <a:ext cx="7543800" cy="5245100"/>
          </a:xfrm>
          <a:prstGeom prst="rect">
            <a:avLst/>
          </a:prstGeom>
        </p:spPr>
      </p:pic>
      <p:sp>
        <p:nvSpPr>
          <p:cNvPr id="3" name="TextBox 2"/>
          <p:cNvSpPr txBox="1"/>
          <p:nvPr/>
        </p:nvSpPr>
        <p:spPr>
          <a:xfrm>
            <a:off x="0" y="304800"/>
            <a:ext cx="9144000" cy="1015663"/>
          </a:xfrm>
          <a:prstGeom prst="rect">
            <a:avLst/>
          </a:prstGeom>
          <a:noFill/>
        </p:spPr>
        <p:txBody>
          <a:bodyPr wrap="square" rtlCol="0">
            <a:spAutoFit/>
          </a:bodyPr>
          <a:lstStyle/>
          <a:p>
            <a:r>
              <a:rPr lang="en-US" sz="2000" b="1" dirty="0" smtClean="0">
                <a:solidFill>
                  <a:srgbClr val="FF0000"/>
                </a:solidFill>
                <a:latin typeface="Courier New" panose="02070309020205020404" pitchFamily="49" charset="0"/>
                <a:cs typeface="Courier New" panose="02070309020205020404" pitchFamily="49" charset="0"/>
              </a:rPr>
              <a:t>The First Wall Street Firm to fail was Bear Stearns. </a:t>
            </a:r>
            <a:r>
              <a:rPr lang="en-US" sz="2000" b="1" dirty="0" smtClean="0">
                <a:solidFill>
                  <a:srgbClr val="0000FF"/>
                </a:solidFill>
                <a:latin typeface="Courier New" panose="02070309020205020404" pitchFamily="49" charset="0"/>
                <a:cs typeface="Courier New" panose="02070309020205020404" pitchFamily="49" charset="0"/>
              </a:rPr>
              <a:t>It </a:t>
            </a:r>
            <a:r>
              <a:rPr lang="en-US" sz="2000" b="1" dirty="0">
                <a:solidFill>
                  <a:srgbClr val="0000FF"/>
                </a:solidFill>
                <a:latin typeface="Courier New" panose="02070309020205020404" pitchFamily="49" charset="0"/>
                <a:cs typeface="Courier New" panose="02070309020205020404" pitchFamily="49" charset="0"/>
              </a:rPr>
              <a:t>collapses 16 March 2008</a:t>
            </a:r>
            <a:r>
              <a:rPr lang="en-US" sz="2000" b="1" dirty="0">
                <a:solidFill>
                  <a:srgbClr val="FF0000"/>
                </a:solidFill>
                <a:latin typeface="Courier New" panose="02070309020205020404" pitchFamily="49" charset="0"/>
                <a:cs typeface="Courier New" panose="02070309020205020404" pitchFamily="49" charset="0"/>
              </a:rPr>
              <a:t>.  </a:t>
            </a:r>
            <a:r>
              <a:rPr lang="en-US" sz="2000" b="1" dirty="0">
                <a:solidFill>
                  <a:srgbClr val="FF00FF"/>
                </a:solidFill>
                <a:latin typeface="Courier New" panose="02070309020205020404" pitchFamily="49" charset="0"/>
                <a:cs typeface="Courier New" panose="02070309020205020404" pitchFamily="49" charset="0"/>
              </a:rPr>
              <a:t>Bear Stearns signed a merger agreement with JP Morgan </a:t>
            </a:r>
            <a:r>
              <a:rPr lang="en-US" sz="2000" b="1" dirty="0" smtClean="0">
                <a:solidFill>
                  <a:srgbClr val="FF00FF"/>
                </a:solidFill>
                <a:latin typeface="Courier New" panose="02070309020205020404" pitchFamily="49" charset="0"/>
                <a:cs typeface="Courier New" panose="02070309020205020404" pitchFamily="49" charset="0"/>
              </a:rPr>
              <a:t>Chase </a:t>
            </a:r>
            <a:r>
              <a:rPr lang="en-US" sz="2000" b="1" dirty="0" smtClean="0">
                <a:latin typeface="Courier New" panose="02070309020205020404" pitchFamily="49" charset="0"/>
                <a:cs typeface="Courier New" panose="02070309020205020404" pitchFamily="49" charset="0"/>
              </a:rPr>
              <a:t>and went out of existence.</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0182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247650"/>
            <a:ext cx="8096250" cy="6362700"/>
          </a:xfrm>
          <a:prstGeom prst="rect">
            <a:avLst/>
          </a:prstGeom>
        </p:spPr>
      </p:pic>
    </p:spTree>
    <p:extLst>
      <p:ext uri="{BB962C8B-B14F-4D97-AF65-F5344CB8AC3E}">
        <p14:creationId xmlns:p14="http://schemas.microsoft.com/office/powerpoint/2010/main" val="356742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5170646"/>
          </a:xfrm>
          <a:prstGeom prst="rect">
            <a:avLst/>
          </a:prstGeom>
        </p:spPr>
        <p:txBody>
          <a:bodyPr wrap="square">
            <a:spAutoFit/>
          </a:bodyPr>
          <a:lstStyle/>
          <a:p>
            <a:pPr>
              <a:lnSpc>
                <a:spcPct val="200000"/>
              </a:lnSpc>
              <a:spcAft>
                <a:spcPts val="1000"/>
              </a:spcAft>
            </a:pPr>
            <a:r>
              <a:rPr lang="en-US" sz="2400" b="1" dirty="0" smtClean="0">
                <a:effectLst/>
                <a:latin typeface="Courier New"/>
                <a:ea typeface="Calibri"/>
                <a:cs typeface="Times New Roman"/>
              </a:rPr>
              <a:t>Bear Stearns signed a merger agreement with JP Morgan Chase in a </a:t>
            </a:r>
            <a:r>
              <a:rPr lang="en-US" sz="2400" b="1" dirty="0" smtClean="0">
                <a:solidFill>
                  <a:srgbClr val="FF00FF"/>
                </a:solidFill>
                <a:effectLst/>
                <a:latin typeface="Courier New"/>
                <a:ea typeface="Calibri"/>
                <a:cs typeface="Times New Roman"/>
              </a:rPr>
              <a:t>stock swap worth $2 a share or less than 7 percent of Bear Stearns' market value just two days before</a:t>
            </a:r>
            <a:r>
              <a:rPr lang="en-US" sz="2400" b="1" dirty="0" smtClean="0">
                <a:effectLst/>
                <a:latin typeface="Courier New"/>
                <a:ea typeface="Calibri"/>
                <a:cs typeface="Times New Roman"/>
              </a:rPr>
              <a:t>. This sale price represented a staggering loss as </a:t>
            </a:r>
            <a:r>
              <a:rPr lang="en-US" sz="2400" b="1" dirty="0" smtClean="0">
                <a:solidFill>
                  <a:srgbClr val="0000FF"/>
                </a:solidFill>
                <a:effectLst/>
                <a:latin typeface="Courier New"/>
                <a:ea typeface="Calibri"/>
                <a:cs typeface="Times New Roman"/>
              </a:rPr>
              <a:t>its stock had traded at $172 a share as late as January 2007, and $93 a share as late as February 2008</a:t>
            </a:r>
            <a:r>
              <a:rPr lang="en-US" sz="2400" b="1" dirty="0" smtClean="0">
                <a:effectLst/>
                <a:latin typeface="Courier New"/>
                <a:ea typeface="Calibri"/>
                <a:cs typeface="Times New Roman"/>
              </a:rPr>
              <a:t>.</a:t>
            </a:r>
            <a:endParaRPr lang="en-US" sz="2400" b="1" dirty="0">
              <a:ea typeface="Calibri"/>
              <a:cs typeface="Times New Roman"/>
            </a:endParaRPr>
          </a:p>
        </p:txBody>
      </p:sp>
    </p:spTree>
    <p:extLst>
      <p:ext uri="{BB962C8B-B14F-4D97-AF65-F5344CB8AC3E}">
        <p14:creationId xmlns:p14="http://schemas.microsoft.com/office/powerpoint/2010/main" val="135234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1938992"/>
          </a:xfrm>
          <a:prstGeom prst="rect">
            <a:avLst/>
          </a:prstGeom>
        </p:spPr>
        <p:txBody>
          <a:bodyPr wrap="square">
            <a:spAutoFit/>
          </a:bodyPr>
          <a:lstStyle/>
          <a:p>
            <a:pPr>
              <a:lnSpc>
                <a:spcPct val="200000"/>
              </a:lnSpc>
            </a:pPr>
            <a:r>
              <a:rPr lang="en-US" sz="3200" b="1" dirty="0" smtClean="0">
                <a:solidFill>
                  <a:srgbClr val="FF0000"/>
                </a:solidFill>
                <a:effectLst/>
                <a:latin typeface="Courier New"/>
                <a:ea typeface="Calibri"/>
              </a:rPr>
              <a:t>Fannie Mae and Freddie Mac seized by the government </a:t>
            </a:r>
            <a:r>
              <a:rPr lang="en-US" sz="3200" b="1" dirty="0" smtClean="0">
                <a:solidFill>
                  <a:srgbClr val="0000FF"/>
                </a:solidFill>
                <a:effectLst/>
                <a:latin typeface="Courier New"/>
                <a:ea typeface="Calibri"/>
              </a:rPr>
              <a:t>8 September 2008</a:t>
            </a:r>
            <a:r>
              <a:rPr lang="en-US" sz="3200" b="1" dirty="0" smtClean="0">
                <a:solidFill>
                  <a:srgbClr val="FF0000"/>
                </a:solidFill>
                <a:effectLst/>
                <a:latin typeface="Courier New"/>
                <a:ea typeface="Calibri"/>
              </a:rPr>
              <a:t>.</a:t>
            </a:r>
            <a:endParaRPr lang="en-US" sz="3200" dirty="0">
              <a:solidFill>
                <a:srgbClr val="FF0000"/>
              </a:solidFill>
            </a:endParaRPr>
          </a:p>
        </p:txBody>
      </p:sp>
    </p:spTree>
    <p:extLst>
      <p:ext uri="{BB962C8B-B14F-4D97-AF65-F5344CB8AC3E}">
        <p14:creationId xmlns:p14="http://schemas.microsoft.com/office/powerpoint/2010/main" val="68303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719" y="2209800"/>
            <a:ext cx="5145881" cy="3874546"/>
          </a:xfrm>
          <a:prstGeom prst="rect">
            <a:avLst/>
          </a:prstGeom>
        </p:spPr>
      </p:pic>
      <p:sp>
        <p:nvSpPr>
          <p:cNvPr id="3" name="TextBox 2"/>
          <p:cNvSpPr txBox="1"/>
          <p:nvPr/>
        </p:nvSpPr>
        <p:spPr>
          <a:xfrm>
            <a:off x="76200" y="381000"/>
            <a:ext cx="9067800" cy="830997"/>
          </a:xfrm>
          <a:prstGeom prst="rect">
            <a:avLst/>
          </a:prstGeom>
          <a:noFill/>
        </p:spPr>
        <p:txBody>
          <a:bodyPr wrap="square" rtlCol="0">
            <a:spAutoFit/>
          </a:bodyPr>
          <a:lstStyle/>
          <a:p>
            <a:pPr algn="ctr"/>
            <a:r>
              <a:rPr lang="en-US" sz="2400" b="1" dirty="0">
                <a:solidFill>
                  <a:srgbClr val="FF0000"/>
                </a:solidFill>
                <a:latin typeface="Courier New" panose="02070309020205020404" pitchFamily="49" charset="0"/>
                <a:cs typeface="Courier New" panose="02070309020205020404" pitchFamily="49" charset="0"/>
              </a:rPr>
              <a:t>Merrill Lynch purchased by Bank of America </a:t>
            </a:r>
            <a:endParaRPr lang="en-US" sz="2400" b="1" dirty="0" smtClean="0">
              <a:solidFill>
                <a:srgbClr val="FF0000"/>
              </a:solidFill>
              <a:latin typeface="Courier New" panose="02070309020205020404" pitchFamily="49" charset="0"/>
              <a:cs typeface="Courier New" panose="02070309020205020404" pitchFamily="49" charset="0"/>
            </a:endParaRPr>
          </a:p>
          <a:p>
            <a:pPr algn="ctr"/>
            <a:r>
              <a:rPr lang="en-US" sz="2400" b="1" dirty="0" smtClean="0">
                <a:solidFill>
                  <a:srgbClr val="FF0000"/>
                </a:solidFill>
                <a:latin typeface="Courier New" panose="02070309020205020404" pitchFamily="49" charset="0"/>
                <a:cs typeface="Courier New" panose="02070309020205020404" pitchFamily="49" charset="0"/>
              </a:rPr>
              <a:t>on 15 September 2008</a:t>
            </a:r>
            <a:r>
              <a:rPr lang="en-US" sz="2400" b="1" dirty="0">
                <a:solidFill>
                  <a:srgbClr val="FF0000"/>
                </a:solidFill>
                <a:latin typeface="Courier New" panose="02070309020205020404" pitchFamily="49" charset="0"/>
                <a:cs typeface="Courier New" panose="02070309020205020404" pitchFamily="49" charset="0"/>
              </a:rPr>
              <a:t>.</a:t>
            </a:r>
            <a:endParaRPr lang="en-US" sz="2400"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95566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528</Words>
  <Application>Microsoft Office PowerPoint</Application>
  <PresentationFormat>On-screen Show (4:3)</PresentationFormat>
  <Paragraphs>19</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1_Office Theme</vt:lpstr>
      <vt:lpstr>2_Office Theme</vt:lpstr>
      <vt:lpstr>Topic 5.</vt:lpstr>
      <vt:lpstr>1. Securitization, plus … 2. Huge World Capital Surplus produced …  The Shadow Banking System </vt:lpstr>
      <vt:lpstr>When the Housing Bubble Popped it triggered a classic Bank Run.  Only it was a Run on the Shadow Banking System.  This Brought the Economy 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dc:title>
  <dc:creator>keith</dc:creator>
  <cp:lastModifiedBy>keith</cp:lastModifiedBy>
  <cp:revision>28</cp:revision>
  <dcterms:created xsi:type="dcterms:W3CDTF">2014-04-24T02:48:13Z</dcterms:created>
  <dcterms:modified xsi:type="dcterms:W3CDTF">2014-04-24T03:50:14Z</dcterms:modified>
</cp:coreProperties>
</file>