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2B8D-6231-425C-8CBF-92F26E059F3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7841-1991-45DF-8B5A-85BAA1C8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3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2B8D-6231-425C-8CBF-92F26E059F3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7841-1991-45DF-8B5A-85BAA1C8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2B8D-6231-425C-8CBF-92F26E059F3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7841-1991-45DF-8B5A-85BAA1C8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2B8D-6231-425C-8CBF-92F26E059F3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7841-1991-45DF-8B5A-85BAA1C8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6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2B8D-6231-425C-8CBF-92F26E059F3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7841-1991-45DF-8B5A-85BAA1C8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8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2B8D-6231-425C-8CBF-92F26E059F3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7841-1991-45DF-8B5A-85BAA1C8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1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2B8D-6231-425C-8CBF-92F26E059F3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7841-1991-45DF-8B5A-85BAA1C8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2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2B8D-6231-425C-8CBF-92F26E059F3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7841-1991-45DF-8B5A-85BAA1C8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2B8D-6231-425C-8CBF-92F26E059F3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7841-1991-45DF-8B5A-85BAA1C8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2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2B8D-6231-425C-8CBF-92F26E059F3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7841-1991-45DF-8B5A-85BAA1C8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2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2B8D-6231-425C-8CBF-92F26E059F3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7841-1991-45DF-8B5A-85BAA1C8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7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C2B8D-6231-425C-8CBF-92F26E059F3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67841-1991-45DF-8B5A-85BAA1C8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0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Topic 6.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Political and Economic Response to the Financial Crisis of 2008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249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85800"/>
            <a:ext cx="9143999" cy="53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43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501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/>
                <a:latin typeface="Courier New"/>
                <a:ea typeface="MS Mincho"/>
              </a:rPr>
              <a:t>Problems With Dodd-Frank –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0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Too Big To Fail 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was not properly dealt with;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0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GSEs were not dealt with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0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Consumer Protection 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was Dealt With but is a sore point with Republicans;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0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Tremendous Regulatory Complexity and Discretion 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– Glass-</a:t>
            </a:r>
            <a:r>
              <a:rPr lang="en-US" sz="2000" b="1" dirty="0" err="1" smtClean="0"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Steagall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 was 37 pages, D-F in 3,000 pages – Regulations to be drafted by numerous agencies;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Executive Compensation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 almost nothing done to curb excessive risk taking (ability to claw back some of the compensation);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Complexity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97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2910"/>
            <a:ext cx="9144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/>
                <a:latin typeface="Courier New"/>
                <a:ea typeface="MS Mincho"/>
              </a:rPr>
              <a:t>Recommendations:</a:t>
            </a:r>
            <a:r>
              <a:rPr lang="en-US" dirty="0" smtClean="0">
                <a:effectLst/>
                <a:latin typeface="Courier New"/>
                <a:ea typeface="MS Mincho"/>
              </a:rPr>
              <a:t> </a:t>
            </a:r>
          </a:p>
          <a:p>
            <a:endParaRPr lang="en-US" dirty="0">
              <a:latin typeface="Courier New"/>
              <a:ea typeface="MS Mincho"/>
            </a:endParaRP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000" b="1" dirty="0" smtClean="0">
                <a:solidFill>
                  <a:srgbClr val="0000FF"/>
                </a:solidFill>
                <a:effectLst/>
                <a:latin typeface="Courier New"/>
                <a:ea typeface="MS Mincho"/>
              </a:rPr>
              <a:t>Set rules that account for political risk </a:t>
            </a:r>
            <a:r>
              <a:rPr lang="en-US" sz="2000" b="1" dirty="0" smtClean="0">
                <a:effectLst/>
                <a:latin typeface="Courier New"/>
                <a:ea typeface="MS Mincho"/>
              </a:rPr>
              <a:t>(Fannie and Freddie used their economic muscle to lobby regulators and members of Congress).  Make the industry more segmented; 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000" b="1" dirty="0" smtClean="0">
                <a:solidFill>
                  <a:srgbClr val="0000FF"/>
                </a:solidFill>
                <a:effectLst/>
                <a:latin typeface="Courier New"/>
                <a:ea typeface="MS Mincho"/>
              </a:rPr>
              <a:t>Limit Activities of Government Insured Firms – Volcker Rule </a:t>
            </a:r>
            <a:r>
              <a:rPr lang="en-US" sz="2000" b="1" dirty="0" smtClean="0">
                <a:effectLst/>
                <a:latin typeface="Courier New"/>
                <a:ea typeface="MS Mincho"/>
              </a:rPr>
              <a:t>-- The rule is often referred to as a ban on proprietary trading by commercial banks, whereby deposits are used to trade on the bank's own accounts, although a number of exceptions to this ban were included in the Dodd-Frank law;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21207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MS Mincho"/>
              </a:rPr>
              <a:t>3)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ea typeface="MS Mincho"/>
              </a:rPr>
              <a:t>Reform Compensation Practices 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MS Mincho"/>
              </a:rPr>
              <a:t>– Financial gamblers have to cover a larger share of their own loses; 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MS Mincho"/>
            </a:endParaRPr>
          </a:p>
          <a:p>
            <a:pPr lvl="0">
              <a:lnSpc>
                <a:spcPct val="20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MS Mincho"/>
              </a:rPr>
              <a:t>4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MS Mincho"/>
              </a:rPr>
              <a:t>)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ea typeface="MS Mincho"/>
              </a:rPr>
              <a:t>Make Financial Firms smaller so there is no TBTF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MS Mincho"/>
              </a:rPr>
              <a:t>; </a:t>
            </a:r>
            <a:endParaRPr lang="en-US" sz="2000" b="1" dirty="0" smtClean="0">
              <a:solidFill>
                <a:prstClr val="black"/>
              </a:solidFill>
              <a:latin typeface="Courier New"/>
              <a:ea typeface="MS Mincho"/>
            </a:endParaRPr>
          </a:p>
          <a:p>
            <a:pPr lvl="0">
              <a:lnSpc>
                <a:spcPct val="20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MS Mincho"/>
              </a:rPr>
              <a:t>5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MS Mincho"/>
              </a:rPr>
              <a:t>)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ea typeface="MS Mincho"/>
              </a:rPr>
              <a:t>Increase Regulatory and Prosecutorial Capacity 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MS Mincho"/>
              </a:rPr>
              <a:t>– </a:t>
            </a:r>
            <a:r>
              <a:rPr lang="en-US" sz="2000" b="1" dirty="0">
                <a:solidFill>
                  <a:srgbClr val="FF00FF"/>
                </a:solidFill>
                <a:latin typeface="Courier New"/>
                <a:ea typeface="MS Mincho"/>
              </a:rPr>
              <a:t>Give regulatory agencies the resources to compete with the financial firms in terms of information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MS Mincho"/>
              </a:rPr>
              <a:t>.  Let States do more regulating.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1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1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Troubled Asset Relief Program (TARP)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 – </a:t>
            </a:r>
            <a:r>
              <a:rPr lang="en-US" sz="20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Proposed 20 September 2008.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  As originally conceived, TARP allowed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Treasury Department to purchase illiquid, difficult-to-value assets from banks and other financial institutions.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targeted assets were mainly “toxic” mortgage securities (RMBS) which were sold in a booming market until 2007, when they were hit by widespread foreclosures on the underlying loans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TARP was intended to improve the liquidity of the banking system by buying these assets from participating institutions thereby stabilizing their balance sheets and avoiding further losses.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87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6" y="685800"/>
            <a:ext cx="9144000" cy="519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82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3" y="673693"/>
            <a:ext cx="9127647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59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5600"/>
            <a:ext cx="9143999" cy="53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05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5625" t="41499" r="22656" b="23645"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0281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TARP was successful in stabilizing the banking system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mainly by injecting billions directly into the major banks.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About $500 Billion was spent and almost all of that has been paid back to the Treasury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However, the money used to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bailout General Motors and Chrysler has not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been fully repaid and almost certainly never will be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 it was used to stabilize the retirement and health care benefits of the United Auto Workers.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77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How to Waste a Crisis:  The Dodd-Frank Act</a:t>
            </a:r>
            <a:endParaRPr lang="en-US" sz="2800" dirty="0" smtClean="0">
              <a:solidFill>
                <a:srgbClr val="FF0000"/>
              </a:solidFill>
              <a:effectLst/>
              <a:latin typeface="Courier New" panose="02070309020205020404" pitchFamily="49" charset="0"/>
              <a:ea typeface="MS Mincho"/>
              <a:cs typeface="Courier New" panose="02070309020205020404" pitchFamily="49" charset="0"/>
            </a:endParaRPr>
          </a:p>
          <a:p>
            <a:pPr>
              <a:lnSpc>
                <a:spcPct val="200000"/>
              </a:lnSpc>
            </a:pPr>
            <a:r>
              <a:rPr lang="en-US" sz="2000" b="1" dirty="0" smtClean="0">
                <a:solidFill>
                  <a:srgbClr val="FF33CC"/>
                </a:solidFill>
                <a:effectLst/>
                <a:latin typeface="Courier New"/>
                <a:ea typeface="MS Mincho"/>
              </a:rPr>
              <a:t>President Obama’s top priority was </a:t>
            </a:r>
            <a:r>
              <a:rPr lang="en-US" sz="2000" b="1" dirty="0" smtClean="0">
                <a:solidFill>
                  <a:srgbClr val="0000FF"/>
                </a:solidFill>
                <a:effectLst/>
                <a:latin typeface="Courier New"/>
                <a:ea typeface="MS Mincho"/>
              </a:rPr>
              <a:t>Health Care reform</a:t>
            </a:r>
            <a:r>
              <a:rPr lang="en-US" sz="2000" b="1" dirty="0" smtClean="0">
                <a:solidFill>
                  <a:srgbClr val="FF33CC"/>
                </a:solidFill>
                <a:effectLst/>
                <a:latin typeface="Courier New"/>
                <a:ea typeface="MS Mincho"/>
              </a:rPr>
              <a:t>.  </a:t>
            </a:r>
            <a:r>
              <a:rPr lang="en-US" sz="2000" b="1" dirty="0" smtClean="0">
                <a:solidFill>
                  <a:srgbClr val="C00000"/>
                </a:solidFill>
                <a:effectLst/>
                <a:latin typeface="Courier New"/>
                <a:ea typeface="MS Mincho"/>
              </a:rPr>
              <a:t>He did not try to mobilize public opinion to reform the financial system.</a:t>
            </a:r>
            <a:r>
              <a:rPr lang="en-US" sz="2000" b="1" dirty="0" smtClean="0">
                <a:solidFill>
                  <a:srgbClr val="FF33CC"/>
                </a:solidFill>
                <a:effectLst/>
                <a:latin typeface="Courier New"/>
                <a:ea typeface="MS Mincho"/>
              </a:rPr>
              <a:t>  </a:t>
            </a:r>
            <a:r>
              <a:rPr lang="en-US" sz="2000" b="1" dirty="0" smtClean="0">
                <a:effectLst/>
                <a:latin typeface="Courier New"/>
                <a:ea typeface="MS Mincho"/>
              </a:rPr>
              <a:t>Obama brought back the Clinton team and came down on the side of the Clinton team </a:t>
            </a:r>
            <a:r>
              <a:rPr lang="en-US" sz="2000" b="1" dirty="0" err="1" smtClean="0">
                <a:effectLst/>
                <a:latin typeface="Courier New"/>
                <a:ea typeface="MS Mincho"/>
              </a:rPr>
              <a:t>vis</a:t>
            </a:r>
            <a:r>
              <a:rPr lang="en-US" sz="2000" b="1" dirty="0" smtClean="0">
                <a:effectLst/>
                <a:latin typeface="Courier New"/>
                <a:ea typeface="MS Mincho"/>
              </a:rPr>
              <a:t> a </a:t>
            </a:r>
            <a:r>
              <a:rPr lang="en-US" sz="2000" b="1" dirty="0" err="1" smtClean="0">
                <a:effectLst/>
                <a:latin typeface="Courier New"/>
                <a:ea typeface="MS Mincho"/>
              </a:rPr>
              <a:t>vis</a:t>
            </a:r>
            <a:r>
              <a:rPr lang="en-US" sz="2000" b="1" dirty="0" smtClean="0">
                <a:effectLst/>
                <a:latin typeface="Courier New"/>
                <a:ea typeface="MS Mincho"/>
              </a:rPr>
              <a:t> Volcker.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4122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7225"/>
            <a:ext cx="9144000" cy="53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52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5349</TotalTime>
  <Words>467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Topic 6.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6.</dc:title>
  <dc:creator>keith</dc:creator>
  <cp:lastModifiedBy>keith</cp:lastModifiedBy>
  <cp:revision>27</cp:revision>
  <dcterms:created xsi:type="dcterms:W3CDTF">2014-04-24T03:50:31Z</dcterms:created>
  <dcterms:modified xsi:type="dcterms:W3CDTF">2014-04-27T21:00:03Z</dcterms:modified>
</cp:coreProperties>
</file>