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</p:sldMasterIdLst>
  <p:notesMasterIdLst>
    <p:notesMasterId r:id="rId43"/>
  </p:notesMasterIdLst>
  <p:sldIdLst>
    <p:sldId id="285" r:id="rId12"/>
    <p:sldId id="256" r:id="rId13"/>
    <p:sldId id="292" r:id="rId14"/>
    <p:sldId id="301" r:id="rId15"/>
    <p:sldId id="293" r:id="rId16"/>
    <p:sldId id="302" r:id="rId17"/>
    <p:sldId id="269" r:id="rId18"/>
    <p:sldId id="294" r:id="rId19"/>
    <p:sldId id="295" r:id="rId20"/>
    <p:sldId id="263" r:id="rId21"/>
    <p:sldId id="283" r:id="rId22"/>
    <p:sldId id="270" r:id="rId23"/>
    <p:sldId id="271" r:id="rId24"/>
    <p:sldId id="296" r:id="rId25"/>
    <p:sldId id="297" r:id="rId26"/>
    <p:sldId id="298" r:id="rId27"/>
    <p:sldId id="299" r:id="rId28"/>
    <p:sldId id="274" r:id="rId29"/>
    <p:sldId id="300" r:id="rId30"/>
    <p:sldId id="288" r:id="rId31"/>
    <p:sldId id="287" r:id="rId32"/>
    <p:sldId id="264" r:id="rId33"/>
    <p:sldId id="303" r:id="rId34"/>
    <p:sldId id="304" r:id="rId35"/>
    <p:sldId id="305" r:id="rId36"/>
    <p:sldId id="267" r:id="rId37"/>
    <p:sldId id="291" r:id="rId38"/>
    <p:sldId id="275" r:id="rId39"/>
    <p:sldId id="276" r:id="rId40"/>
    <p:sldId id="277" r:id="rId41"/>
    <p:sldId id="284" r:id="rId42"/>
  </p:sldIdLst>
  <p:sldSz cx="9144000" cy="6858000" type="screen4x3"/>
  <p:notesSz cx="68580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355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theme" Target="theme/theme1.xml"/><Relationship Id="rId20" Type="http://schemas.openxmlformats.org/officeDocument/2006/relationships/slide" Target="slides/slide9.xml"/><Relationship Id="rId41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9E913-57F1-4697-A3BE-184554540D7A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45000"/>
            <a:ext cx="5486400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525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CD7E8-B659-4FB3-A10A-DE5CD09C8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55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7B9E73A-618F-4089-8A6B-AE5A2D5C0B4A}" type="slidenum">
              <a:rPr lang="en-US" altLang="en-US">
                <a:solidFill>
                  <a:srgbClr val="000000"/>
                </a:solidFill>
              </a:rPr>
              <a:pPr/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468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FC724D9-6104-49DD-8C86-52B48EDA9BA1}" type="slidenum">
              <a:rPr lang="en-US" altLang="en-US">
                <a:solidFill>
                  <a:prstClr val="black"/>
                </a:solidFill>
              </a:rPr>
              <a:pPr/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583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F7839-575D-4869-8C59-3E5FF39E67F7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7807-B62D-4A30-AA0C-9CE0D56FE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F7839-575D-4869-8C59-3E5FF39E67F7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7807-B62D-4A30-AA0C-9CE0D56FE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8EE5E-8EEF-45C6-9D93-3A0EE565BEF2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4CD84-F80D-4C81-AC8B-A17B08EC64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55208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2C0D6-77B9-4320-8B97-359E45CC3D46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93711-1706-4F4C-B610-D4E7936C85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01967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A2379-EFF3-4CA9-92DA-9778FA0BD9F3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62F94-8737-4577-9C2A-298A263EE0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74384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FBA9D-87FC-4AED-831F-8E05C88C8F18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55EAD-24EA-4A8F-AC68-438ACF49E1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690050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3682E-CCAD-49EC-B15E-7080AE429E03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32AF1-9182-4985-B7DB-28BD432025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95434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A6D2E-3989-4B13-AC06-0E8915401B33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C31A4-1781-4C40-8899-9B32259615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776128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CB83C-040B-48D1-8380-AA67C838AB12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98FCA-2019-4118-8291-BB645529C9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42777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E6009-9306-4EA4-8247-72BBD3A150A3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61EEC-F35E-4EA7-9591-03795268D6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79006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35D3D-57EA-4662-AC88-4F130189C32C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EA3F7-06F4-402A-9552-9EF5ADE62A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129080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3ECE4-6E5A-466F-B7A6-319F296975D3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0C62D-0C91-4A17-9DB9-1F487D77AD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4386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F7839-575D-4869-8C59-3E5FF39E67F7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7807-B62D-4A30-AA0C-9CE0D56FE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EA1A6-19E5-4B71-8E44-9862156CC9DE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014EB-29EB-4E71-BE20-2116E1D2E2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61982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D118D-63A7-49A7-93AF-4F3BBBD5F016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56928-B43D-4BC7-8400-9EE3F67773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36002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BED51-747D-4BDF-9AAD-FB91810FFE46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26B20-F0D9-424F-9598-76A65E6646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03428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57C5A-F668-4C2F-8EC5-B11181128B10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D6B72-C0D9-4B13-BE30-40654D2563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131241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A5E43-4EB2-4E80-8BEE-4F831D282A37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B19BA-691A-43AD-8EDF-A3346650A2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18616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BA7F7-CBC3-4631-97E6-E943986C9DAF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7E7F9-EF10-49E9-8F7F-5D4443A343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51771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409B2-CF71-4968-AB98-43EF1CCFAE06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48BA2-FCB8-4030-BCA3-7E48C055D5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22204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E2771-353C-492E-8C2D-E8D8DC5A7F6C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3995B-3021-40E5-BE93-08DBC34713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470250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5F380-42C3-4FD7-9C88-11E96948E6C3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0D587-7FC5-42AE-8B81-FF44E5FB0B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43517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02E1F-4049-4528-B389-EC470BAF9064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56756-B966-40A6-86F0-7CB98FA293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464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64F97386-FCD4-4DA3-9727-6F2150A1C7F8}" type="datetimeFigureOut">
              <a:rPr lang="en-US"/>
              <a:pPr>
                <a:defRPr/>
              </a:pPr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A90A190E-B2CD-447F-AAFF-DA9FF028AD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67652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96EEA-853A-4760-874B-568B4A4B170B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6845C-3990-49B3-897B-B1E944232D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86908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61FD1-074B-46C4-BE1A-2F15F2077793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573C-C174-4CD9-809C-F32856123B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000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60FF2AA5-BF34-473E-A6AA-4480EEE80A29}" type="datetimeFigureOut">
              <a:rPr lang="en-US"/>
              <a:pPr>
                <a:defRPr/>
              </a:pPr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CA8DE021-15A8-45E6-88BE-BE58544024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085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79D487B6-D385-4696-BFD5-C6B285CC10B7}" type="datetimeFigureOut">
              <a:rPr lang="en-US"/>
              <a:pPr>
                <a:defRPr/>
              </a:pPr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6F995E0F-D59E-4357-A731-0ADCB132DD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8270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DE25EEDC-92B7-4D51-8D94-62A05EF12410}" type="datetimeFigureOut">
              <a:rPr lang="en-US"/>
              <a:pPr>
                <a:defRPr/>
              </a:pPr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C7D04830-B756-414D-B93B-128650E8F3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626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5162B6E5-333A-48EF-A8E2-F40ECBA67F0E}" type="datetimeFigureOut">
              <a:rPr lang="en-US"/>
              <a:pPr>
                <a:defRPr/>
              </a:pPr>
              <a:t>11/4/2016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E6578CEB-63E3-4E05-A34F-B441B96BC6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5711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C8E839F0-9AB0-48F0-A340-C60368B62469}" type="datetimeFigureOut">
              <a:rPr lang="en-US"/>
              <a:pPr>
                <a:defRPr/>
              </a:pPr>
              <a:t>11/4/2016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81683B6A-829C-4BA0-A9A1-BEA85553B0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381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E924FFE7-B553-47FA-94FE-51DFFEE4CBB1}" type="datetimeFigureOut">
              <a:rPr lang="en-US"/>
              <a:pPr>
                <a:defRPr/>
              </a:pPr>
              <a:t>11/4/2016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5999A183-20AD-44F8-9D67-47C98A314C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78472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B7B84047-C08D-472A-8835-D3CF1997E3F7}" type="datetimeFigureOut">
              <a:rPr lang="en-US"/>
              <a:pPr>
                <a:defRPr/>
              </a:pPr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210DC769-D7B7-435B-B693-8F694EB302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64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F7839-575D-4869-8C59-3E5FF39E67F7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7807-B62D-4A30-AA0C-9CE0D56FE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4993C17A-A617-4B04-A2E1-3041CDB50ADE}" type="datetimeFigureOut">
              <a:rPr lang="en-US"/>
              <a:pPr>
                <a:defRPr/>
              </a:pPr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F8A0C297-C695-423F-93C9-6CDA871BBB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16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9CDA925-F9B4-4088-81FF-E5B1122DA411}" type="datetimeFigureOut">
              <a:rPr lang="en-US"/>
              <a:pPr>
                <a:defRPr/>
              </a:pPr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FD68F420-1298-4C62-ABFD-424DBD77B3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809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59DCB267-FA87-4015-941C-63E604F4DA5A}" type="datetimeFigureOut">
              <a:rPr lang="en-US"/>
              <a:pPr>
                <a:defRPr/>
              </a:pPr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A39EEACF-07D4-4D01-BFCC-5BF2CE15AC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8438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5656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0280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6942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967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6962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666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247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F7839-575D-4869-8C59-3E5FF39E67F7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7807-B62D-4A30-AA0C-9CE0D56FE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0750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943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5661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0617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B5C87B5E-DC8F-4DD3-BC6C-1AA3E76C66E1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90D32BB7-4484-48BD-8C8E-D433FC50E6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4785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3B643462-CFBC-455F-99C5-9B373726E3F1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7691123D-3314-4BCD-AA0F-9357671B35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82538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5FB31AB1-DF46-4035-B0BE-C30C78A41520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B4E85393-D8D1-4BD4-8ADC-0E7CF6FCD6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07957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4BBE2F65-AA7F-4917-9B3A-50B35E34A36B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144191E7-F9B9-4D54-A20C-AFE382611C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963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338C2740-57CA-41EA-BBA6-7DE3689CF78D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0AD2D0C0-B665-4F63-8800-06597042E7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2272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69A9F634-3A3B-421E-819D-259F11BEC89D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5F475A8F-490B-4B5D-B901-F87BD72AB2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499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F7839-575D-4869-8C59-3E5FF39E67F7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7807-B62D-4A30-AA0C-9CE0D56FE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F4BA28F3-41DF-4383-8A18-D4EF900449B5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BE06338D-9F70-46C7-A183-790722E27C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72208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48797081-3FCA-46A1-A6C5-1A6933104564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76A0DAE7-5933-421B-8E13-F563976111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35515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82C587F7-8421-4A96-ABC2-3B7CE94DFB3E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C6DAABDC-12F8-4C69-A9B1-02BA09BAD2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3939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880E6501-2586-46CE-ABDF-7445AAE34AB7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0F357AEB-6C42-4926-B536-EBBCD89F2D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02708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00165FC0-3509-478B-BAB9-9307EF3F0BA2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3C0C55E0-F17B-4A24-B247-0F2A398EA6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48004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1819B-A583-4E38-BDCD-D0319500423E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901D71-3BFA-49FC-AB66-FE5E06298A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42626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FE9F9-07A6-44E4-A27E-361E74197933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4A5F2-01B7-4416-8BF1-116F5747C1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1598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52BCD-0AB4-42C6-BC1B-24A8F28AC1C6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9CED7-ABEE-4B54-9165-3821CAE9C4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6480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3E7ED-9ACB-40E8-88BF-0700DC3F7144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23F42-5FD2-4AC8-975A-A8D3AB1EEB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3504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352B1-4941-4B79-ACCE-4CF40CFF80FF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8E64A-DA20-44D4-A256-EC05521A05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649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F7839-575D-4869-8C59-3E5FF39E67F7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7807-B62D-4A30-AA0C-9CE0D56FE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629DB-7F93-46D5-B439-2C277AC4B290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DCCC3-25B2-4BC0-8406-718EA2B6B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1687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6355B-59FA-46EC-BED1-146348A397F6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6417D-0F1B-4D27-BC0A-7034190B34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57923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6057-6035-4535-A6BF-DB7D78B3F9EF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24A16-F532-42DB-981C-73498E15BD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1818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04273-95CB-4CB3-ABC5-6309DB465402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B0DC8-3266-41E5-9C55-BBD5924A59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94674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5FF28-5E74-4409-80BB-F74059BCD120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44945-5E55-4A66-8CF0-798774BA01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3063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5D00B-441C-40F3-8F4A-5A4D48BEDDEC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B69CF-C015-4029-AD6E-4119062232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6793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8A40A-0AFB-45C8-A140-02E3F98CC867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2AA88-E199-4DC3-85CA-660DBC42CE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9111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89D2C-7E42-4A14-B732-B66F30FDEDF9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49316-666A-4F3E-802A-161480C061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85550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A4DD7-2BEE-4D96-8550-DDA004F29CE3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27EAE-F7A6-4ED7-89CF-598FCE1CEC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3248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A47B5-48A0-46E2-BE3A-48239F012E8D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B2434-82A5-4262-BEA8-F8BBE256DB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528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F7839-575D-4869-8C59-3E5FF39E67F7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7807-B62D-4A30-AA0C-9CE0D56FE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972EB-9B01-4321-B3F8-267E85771E18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BF8D2-DFE2-4302-8A68-6283363DB3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3625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0260A-B388-4D62-B3D5-CA23D8757883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A5639-009B-4E3A-8AC6-15607C33F8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6290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C9033-FAAB-4733-A685-F8DC2B497466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6B5DE-3547-4E89-B091-6A45C9A690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07319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270E1-CC2D-4936-99C1-A6CF516DD1F7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21EB5-96C7-4A66-A0E3-987246D0C9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24020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487CA-4138-4C95-B8E2-D194FC4C0D8D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AA17C-0160-40ED-8A86-9ED144FFD6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752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6D947-6A33-4F17-B760-0E5C4971C111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A8CD2-3A66-413F-8FD5-E26A92533A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2689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90DC9-F355-4DAD-8490-BA3B9D52133B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899F7-B6EC-4AAD-B2D7-E07733DCBA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29244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1CECA-49E2-4D02-B14F-330400C30934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024CB-BB10-4B6B-8BF1-AE96C4C6F1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0784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F1687-D105-4EB2-A831-05B5A5B1F46E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415C1-77D1-48B5-BFD5-7D650DA207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3887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1109-F93A-4B9C-ADC4-86C8C1278E09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BE9CF-DC1D-4976-8084-D74F6A9872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828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F7839-575D-4869-8C59-3E5FF39E67F7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7807-B62D-4A30-AA0C-9CE0D56FE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5A8BB-3FD1-4033-A25A-39844E9ED6BF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42BCC-0931-45A2-939C-C73567A8FC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9894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58A53-91EC-4E03-8849-B21E842C98F6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E2008-A486-4645-8049-7A9F457573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8876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7D070-E8C3-4A60-89C2-8CF1FA18F942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A80B2-6970-4351-8F59-03A214CD79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5080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D8341-0877-4128-8196-138A3F6BE1F8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84A46-18E1-4AB8-A712-8FDA760658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24720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F3D85-1AD6-4113-A0D6-D45C27E2CCC4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604DD-4078-4502-930A-BB664C9056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07468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9BFB8-0A4E-43C8-B054-B4844D13C3D2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4D3E0-8CC6-4ABB-ADF4-7B6737F54D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46877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A69F7-7C3F-48B9-8AD4-CFA31F9D7876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55808-8E40-4593-9CE3-EF75D695D2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7445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EC393-25A0-4358-8D91-C643142761C6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C43C5-0541-4EE5-9768-F9BB81C6D2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25063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1CECA-49E2-4D02-B14F-330400C30934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024CB-BB10-4B6B-8BF1-AE96C4C6F1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19350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F1687-D105-4EB2-A831-05B5A5B1F46E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415C1-77D1-48B5-BFD5-7D650DA207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4216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F7839-575D-4869-8C59-3E5FF39E67F7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7807-B62D-4A30-AA0C-9CE0D56FE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1109-F93A-4B9C-ADC4-86C8C1278E09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BE9CF-DC1D-4976-8084-D74F6A9872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6976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5A8BB-3FD1-4033-A25A-39844E9ED6BF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42BCC-0931-45A2-939C-C73567A8FC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376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58A53-91EC-4E03-8849-B21E842C98F6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E2008-A486-4645-8049-7A9F457573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7736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7D070-E8C3-4A60-89C2-8CF1FA18F942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A80B2-6970-4351-8F59-03A214CD79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63881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D8341-0877-4128-8196-138A3F6BE1F8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84A46-18E1-4AB8-A712-8FDA760658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0245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F3D85-1AD6-4113-A0D6-D45C27E2CCC4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604DD-4078-4502-930A-BB664C9056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7644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9BFB8-0A4E-43C8-B054-B4844D13C3D2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4D3E0-8CC6-4ABB-ADF4-7B6737F54D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4383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A69F7-7C3F-48B9-8AD4-CFA31F9D7876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55808-8E40-4593-9CE3-EF75D695D2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82688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EC393-25A0-4358-8D91-C643142761C6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C43C5-0541-4EE5-9768-F9BB81C6D2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47854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E0172-1FEF-41E9-8989-0148986457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80608-BF3F-4131-9DD6-BC627AB16E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814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F7839-575D-4869-8C59-3E5FF39E67F7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7807-B62D-4A30-AA0C-9CE0D56FE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2D49-2D2A-4DEE-A7E5-0CE3F4364B0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F3472-6AA8-4982-9C1B-06CEE451BF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440445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47D69-5B00-4F24-8DE4-FBC0319373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8314F-D458-4FF9-A52B-1D6C02233E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456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1F97C-D088-430F-97B2-2F8FC2012E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FD270-58D4-4794-BC92-9FEA658BFA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8909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E651E-871C-437E-AA12-D398F59EF9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F8CED-CDB6-4797-B240-27377259FA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0938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A85FA-663B-489B-BC1F-A3B10F479DF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8D790-6A0E-4D6C-9C4B-D6DF659884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1417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45A93-72DC-461B-9F32-EA27B6F087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B5BB9-DA9A-46E2-8762-18EC21DC62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61549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F5973-7193-4455-93AD-6C91DE1CED7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89C0D-67F8-4F72-BDFA-9F7908E999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1784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B600C-0837-4810-AF6F-64EDDC991CF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059E2-0416-49B4-9A8D-A055BE4D88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77629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B2727-20A0-461F-ABA5-29D1A89027C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537D9-A080-4378-94A1-FDB60D8498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0317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AEE25-122A-4B7F-A8B8-D48843A3A93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30CAE-C801-404F-8D11-D6B9F92D9F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4436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F7839-575D-4869-8C59-3E5FF39E67F7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87807-B62D-4A30-AA0C-9CE0D56FE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16F019-5B07-47D2-948A-F8135D38DF57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D99B58-CC12-4429-A350-43BC413AF0FA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65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545C10-01D9-4ACB-A140-A03BA3AEEDD7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14B739-3366-4130-8EB3-490B1A4F4643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25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90305E1-0191-4384-8125-E6C1B77D299E}" type="datetimeFigureOut">
              <a:rPr lang="en-US"/>
              <a:pPr>
                <a:defRPr/>
              </a:pPr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F92295-3159-4025-A200-BC94D6BA8488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46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49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FC61279-462E-4068-9DEB-D2474DA6F797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1AD33D-5078-4D65-8272-D8C2997B60BD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4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0AE86A-8384-4FFC-B37D-9CFD4D6F1616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93A181-0BF6-4790-94F0-488C91D1D8DB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33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C39855-964E-47FB-AF31-1CB5F003824C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3A8A24-8F07-4A9C-AF30-980252F7B677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36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4DC470-91D3-411B-8379-9BE08D713738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55F424-A864-4FE9-AD0E-9C53D17CCCFB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53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4DC470-91D3-411B-8379-9BE08D713738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55F424-A864-4FE9-AD0E-9C53D17CCCFB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50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31855A-4274-42CC-8DCC-6066FBD560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A8F1E9-D85E-4A88-BA9C-8FF176281144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77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Public Policy Consequences of Political Polarization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What We Know So Far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08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WNOM_Congress_1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1762"/>
            <a:ext cx="9144000" cy="48944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oteview.com/images/Senate_112_1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-9832"/>
            <a:ext cx="6877050" cy="6867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MASS POLARIZATION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5" name="Content Placeholder 3" descr="Jacobson_Bush_by_Party_2001-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52438"/>
            <a:ext cx="9144000" cy="5902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730250"/>
            <a:ext cx="7927975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TextBox 2"/>
          <p:cNvSpPr txBox="1">
            <a:spLocks noChangeArrowheads="1"/>
          </p:cNvSpPr>
          <p:nvPr/>
        </p:nvSpPr>
        <p:spPr bwMode="auto">
          <a:xfrm>
            <a:off x="1066800" y="76200"/>
            <a:ext cx="586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Gary Jacobson</a:t>
            </a:r>
          </a:p>
        </p:txBody>
      </p:sp>
    </p:spTree>
    <p:extLst>
      <p:ext uri="{BB962C8B-B14F-4D97-AF65-F5344CB8AC3E}">
        <p14:creationId xmlns:p14="http://schemas.microsoft.com/office/powerpoint/2010/main" val="352926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0" descr="2000_Ele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594360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smtClean="0">
                <a:solidFill>
                  <a:srgbClr val="00B0F0"/>
                </a:solidFill>
              </a:rPr>
              <a:t>2000 Presidential Election</a:t>
            </a:r>
            <a:br>
              <a:rPr lang="en-US" altLang="en-US" sz="3600" b="1" smtClean="0">
                <a:solidFill>
                  <a:srgbClr val="00B0F0"/>
                </a:solidFill>
              </a:rPr>
            </a:br>
            <a:r>
              <a:rPr lang="en-US" altLang="en-US" sz="2700" b="1" smtClean="0">
                <a:solidFill>
                  <a:srgbClr val="FF0000"/>
                </a:solidFill>
              </a:rPr>
              <a:t>Red</a:t>
            </a:r>
            <a:r>
              <a:rPr lang="en-US" altLang="en-US" sz="2700" b="1" smtClean="0">
                <a:solidFill>
                  <a:srgbClr val="00B0F0"/>
                </a:solidFill>
              </a:rPr>
              <a:t> for Bush, </a:t>
            </a:r>
            <a:r>
              <a:rPr lang="en-US" altLang="en-US" sz="2700" b="1" smtClean="0">
                <a:solidFill>
                  <a:srgbClr val="3333FF"/>
                </a:solidFill>
              </a:rPr>
              <a:t>Blue</a:t>
            </a:r>
            <a:r>
              <a:rPr lang="en-US" altLang="en-US" sz="2700" b="1" smtClean="0">
                <a:solidFill>
                  <a:srgbClr val="00B0F0"/>
                </a:solidFill>
              </a:rPr>
              <a:t> for Gore</a:t>
            </a:r>
          </a:p>
        </p:txBody>
      </p:sp>
    </p:spTree>
    <p:extLst>
      <p:ext uri="{BB962C8B-B14F-4D97-AF65-F5344CB8AC3E}">
        <p14:creationId xmlns:p14="http://schemas.microsoft.com/office/powerpoint/2010/main" val="251421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smtClean="0">
                <a:solidFill>
                  <a:srgbClr val="00B0F0"/>
                </a:solidFill>
              </a:rPr>
              <a:t>2004 Presidential Election</a:t>
            </a:r>
            <a:br>
              <a:rPr lang="en-US" altLang="en-US" sz="3600" b="1" smtClean="0">
                <a:solidFill>
                  <a:srgbClr val="00B0F0"/>
                </a:solidFill>
              </a:rPr>
            </a:br>
            <a:r>
              <a:rPr lang="en-US" altLang="en-US" sz="2700" b="1" smtClean="0">
                <a:solidFill>
                  <a:srgbClr val="FF0000"/>
                </a:solidFill>
              </a:rPr>
              <a:t>Red</a:t>
            </a:r>
            <a:r>
              <a:rPr lang="en-US" altLang="en-US" sz="2700" b="1" smtClean="0">
                <a:solidFill>
                  <a:srgbClr val="00B0F0"/>
                </a:solidFill>
              </a:rPr>
              <a:t> for Bush, </a:t>
            </a:r>
            <a:r>
              <a:rPr lang="en-US" altLang="en-US" sz="2700" b="1" smtClean="0">
                <a:solidFill>
                  <a:srgbClr val="3333FF"/>
                </a:solidFill>
              </a:rPr>
              <a:t>Blue</a:t>
            </a:r>
            <a:r>
              <a:rPr lang="en-US" altLang="en-US" sz="2700" b="1" smtClean="0">
                <a:solidFill>
                  <a:srgbClr val="00B0F0"/>
                </a:solidFill>
              </a:rPr>
              <a:t> for Kerry</a:t>
            </a:r>
          </a:p>
        </p:txBody>
      </p:sp>
      <p:pic>
        <p:nvPicPr>
          <p:cNvPr id="17411" name="Picture 2" descr="2004_EL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676400"/>
            <a:ext cx="673417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716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2008_election_map-coun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758825"/>
            <a:ext cx="7212012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52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2010 HOUSE ELECTIONS BY CONGRESSIONAL DISTRICT</a:t>
            </a:r>
            <a:endParaRPr lang="en-US" sz="3600" dirty="0">
              <a:solidFill>
                <a:srgbClr val="00B0F0"/>
              </a:solidFill>
            </a:endParaRPr>
          </a:p>
        </p:txBody>
      </p:sp>
      <p:pic>
        <p:nvPicPr>
          <p:cNvPr id="6146" name="Picture 2" descr="File:2010 House elections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441184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upload.wikimedia.org/wikipedia/commons/thumb/8/8d/2012_Presidential_Election_by_County.svg/555px-2012_Presidential_Election_by_County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89163"/>
            <a:ext cx="72390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00B0F0"/>
                </a:solidFill>
              </a:rPr>
              <a:t>2012 Presidential Election</a:t>
            </a:r>
          </a:p>
        </p:txBody>
      </p:sp>
      <p:sp>
        <p:nvSpPr>
          <p:cNvPr id="1946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 smtClean="0">
                <a:solidFill>
                  <a:srgbClr val="3333FF"/>
                </a:solidFill>
              </a:rPr>
              <a:t>Blue</a:t>
            </a:r>
            <a:r>
              <a:rPr lang="en-US" altLang="en-US" sz="2800" smtClean="0"/>
              <a:t> for Obama, </a:t>
            </a:r>
            <a:r>
              <a:rPr lang="en-US" altLang="en-US" sz="2800" b="1" smtClean="0">
                <a:solidFill>
                  <a:srgbClr val="FF0000"/>
                </a:solidFill>
              </a:rPr>
              <a:t>Red</a:t>
            </a:r>
            <a:r>
              <a:rPr lang="en-US" altLang="en-US" sz="2800" smtClean="0"/>
              <a:t> for Romney</a:t>
            </a:r>
          </a:p>
        </p:txBody>
      </p:sp>
    </p:spTree>
    <p:extLst>
      <p:ext uri="{BB962C8B-B14F-4D97-AF65-F5344CB8AC3E}">
        <p14:creationId xmlns:p14="http://schemas.microsoft.com/office/powerpoint/2010/main" val="76951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FF0000"/>
                </a:solidFill>
              </a:rPr>
              <a:t>ELITE POLARIZATION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887"/>
            <a:ext cx="9144000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41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625"/>
            <a:ext cx="9144000" cy="595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20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ELITE POLARIZATION</a:t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>And Inequality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825"/>
            <a:ext cx="9144000" cy="635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460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825"/>
            <a:ext cx="9144000" cy="635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221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964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use_Polarization_and_Financial_Services_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2613"/>
            <a:ext cx="9144000" cy="557277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061"/>
            <a:ext cx="9144000" cy="567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869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876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What we know so far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>
                <a:solidFill>
                  <a:srgbClr val="FF33CC"/>
                </a:solidFill>
                <a:latin typeface="+mn-lt"/>
              </a:rPr>
              <a:t>1.  Elite Polarization has been increasing</a:t>
            </a:r>
            <a:r>
              <a:rPr lang="en-US" sz="3600" dirty="0" smtClean="0">
                <a:latin typeface="+mn-lt"/>
              </a:rPr>
              <a:t>.</a:t>
            </a:r>
            <a:br>
              <a:rPr lang="en-US" sz="3600" dirty="0" smtClean="0">
                <a:latin typeface="+mn-lt"/>
              </a:rPr>
            </a:br>
            <a:r>
              <a:rPr lang="en-US" sz="3600" dirty="0">
                <a:latin typeface="+mn-lt"/>
              </a:rPr>
              <a:t>	</a:t>
            </a:r>
            <a:r>
              <a:rPr lang="en-US" sz="3600" dirty="0" smtClean="0">
                <a:latin typeface="+mn-lt"/>
              </a:rPr>
              <a:t>a. Movement away from the Center</a:t>
            </a:r>
            <a:br>
              <a:rPr lang="en-US" sz="3600" dirty="0" smtClean="0">
                <a:latin typeface="+mn-lt"/>
              </a:rPr>
            </a:br>
            <a:r>
              <a:rPr lang="en-US" sz="3600" dirty="0">
                <a:latin typeface="+mn-lt"/>
              </a:rPr>
              <a:t>	</a:t>
            </a:r>
            <a:r>
              <a:rPr lang="en-US" sz="3600" dirty="0" smtClean="0">
                <a:latin typeface="+mn-lt"/>
              </a:rPr>
              <a:t>b. Rigid Personalities</a:t>
            </a:r>
            <a:br>
              <a:rPr lang="en-US" sz="3600" dirty="0" smtClean="0">
                <a:latin typeface="+mn-lt"/>
              </a:rPr>
            </a:br>
            <a:r>
              <a:rPr lang="en-US" sz="3600" dirty="0">
                <a:latin typeface="+mn-lt"/>
              </a:rPr>
              <a:t>	</a:t>
            </a:r>
            <a:r>
              <a:rPr lang="en-US" sz="3600" dirty="0" smtClean="0">
                <a:latin typeface="+mn-lt"/>
              </a:rPr>
              <a:t>c. Increase in non-rationality (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reality 			distortion</a:t>
            </a:r>
            <a:r>
              <a:rPr lang="en-US" sz="3600" dirty="0" smtClean="0">
                <a:latin typeface="+mn-lt"/>
              </a:rPr>
              <a:t>)</a:t>
            </a:r>
            <a:br>
              <a:rPr lang="en-US" sz="36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/>
            </a:r>
            <a:br>
              <a:rPr lang="en-US" sz="3600" dirty="0" smtClean="0">
                <a:latin typeface="+mn-lt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+mn-lt"/>
              </a:rPr>
              <a:t>2.  Mass Public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	a. 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Partisans have polarized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	b. 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Sorting has increased</a:t>
            </a:r>
          </a:p>
          <a:p>
            <a:pPr marL="1428750" lvl="2" indent="-514350">
              <a:buAutoNum type="alphaLcPeriod" startAt="3"/>
            </a:pPr>
            <a:r>
              <a:rPr lang="en-US" sz="3200" b="1" dirty="0" smtClean="0">
                <a:solidFill>
                  <a:srgbClr val="0000FF"/>
                </a:solidFill>
                <a:latin typeface="+mn-lt"/>
              </a:rPr>
              <a:t>Information tends to be correlated with strength of Partisanship</a:t>
            </a:r>
            <a:endParaRPr lang="en-US" sz="3200" b="1" dirty="0">
              <a:solidFill>
                <a:srgbClr val="0000FF"/>
              </a:solidFill>
            </a:endParaRPr>
          </a:p>
          <a:p>
            <a:pPr marL="1428750" lvl="2" indent="-514350">
              <a:buAutoNum type="alphaLcPeriod" startAt="3"/>
            </a:pPr>
            <a:r>
              <a:rPr lang="en-US" sz="3200" b="1" dirty="0" smtClean="0">
                <a:solidFill>
                  <a:srgbClr val="FF33CC"/>
                </a:solidFill>
              </a:rPr>
              <a:t>Extreme partisans can become delusional</a:t>
            </a:r>
          </a:p>
          <a:p>
            <a:pPr marL="1428750" lvl="2" indent="-514350">
              <a:buAutoNum type="alphaLcPeriod" startAt="3"/>
            </a:pPr>
            <a:r>
              <a:rPr lang="en-US" sz="3200" dirty="0" smtClean="0">
                <a:latin typeface="+mn-lt"/>
              </a:rPr>
              <a:t>Information is very low </a:t>
            </a:r>
          </a:p>
          <a:p>
            <a:pPr marL="1428750" lvl="2" indent="-514350">
              <a:buAutoNum type="alphaLcPeriod" startAt="3"/>
            </a:pPr>
            <a:r>
              <a:rPr lang="en-US" sz="3200" dirty="0" smtClean="0"/>
              <a:t>Unclear whether Independents have coherent beliefs</a:t>
            </a:r>
            <a:endParaRPr lang="en-US" sz="3200" dirty="0" smtClean="0">
              <a:latin typeface="+mn-lt"/>
            </a:endParaRPr>
          </a:p>
          <a:p>
            <a:pPr lvl="2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14400"/>
            <a:ext cx="9144000" cy="499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787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smtClean="0">
                <a:solidFill>
                  <a:srgbClr val="FF0000"/>
                </a:solidFill>
              </a:rPr>
              <a:t>Declined From 1913 into the 1970s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. Higher Income and Estate Taxes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. The Depression followed by WWII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. Tight Regulation of Banking and Finance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. The “Stickiness of American Political Institutions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1251229"/>
            <a:ext cx="9144000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Increased from late 1970s until now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.  Likely causes: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	a.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Lower Income and Estate Taxes;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	b.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Deregulation of Banking &amp; Finance;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	c.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Increasing Returns to Education (globalization, high     	technology);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	d.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Increasing Immigration that is primarily Low skilled;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	e. Decline of Industrial Unions.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3" y="533399"/>
            <a:ext cx="9132317" cy="609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122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25607"/>
            <a:ext cx="9144001" cy="60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8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25607"/>
            <a:ext cx="9144001" cy="60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25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25607"/>
            <a:ext cx="9144001" cy="60990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728" y="914400"/>
            <a:ext cx="9211454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5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2525"/>
            <a:ext cx="9144000" cy="549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6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7461</TotalTime>
  <Words>98</Words>
  <Application>Microsoft Office PowerPoint</Application>
  <PresentationFormat>On-screen Show (4:3)</PresentationFormat>
  <Paragraphs>32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31</vt:i4>
      </vt:variant>
    </vt:vector>
  </HeadingPairs>
  <TitlesOfParts>
    <vt:vector size="46" baseType="lpstr">
      <vt:lpstr>Arial</vt:lpstr>
      <vt:lpstr>Calibri</vt:lpstr>
      <vt:lpstr>Courier New</vt:lpstr>
      <vt:lpstr>Times New Roman</vt:lpstr>
      <vt:lpstr>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The Public Policy Consequences of Political Polarization</vt:lpstr>
      <vt:lpstr>ELITE POLARIZATION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MASS POLARIZATION</vt:lpstr>
      <vt:lpstr>PowerPoint Presentation</vt:lpstr>
      <vt:lpstr>PowerPoint Presentation</vt:lpstr>
      <vt:lpstr>2000 Presidential Election Red for Bush, Blue for Gore</vt:lpstr>
      <vt:lpstr>2004 Presidential Election Red for Bush, Blue for Kerry</vt:lpstr>
      <vt:lpstr>PowerPoint Presentation</vt:lpstr>
      <vt:lpstr>2010 HOUSE ELECTIONS BY CONGRESSIONAL DISTRICT</vt:lpstr>
      <vt:lpstr>2012 Presidential Election</vt:lpstr>
      <vt:lpstr>PowerPoint Presentation</vt:lpstr>
      <vt:lpstr>PowerPoint Presentation</vt:lpstr>
      <vt:lpstr>ELITE POLARIZATION And Inequality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What we know so far  1.  Elite Polarization has been increasing.  a. Movement away from the Center  b. Rigid Personalities  c. Increase in non-rationality (reality    distortion)   </vt:lpstr>
      <vt:lpstr>PowerPoint Presentation</vt:lpstr>
      <vt:lpstr>Inequality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keith</dc:creator>
  <cp:lastModifiedBy>keith</cp:lastModifiedBy>
  <cp:revision>153</cp:revision>
  <cp:lastPrinted>2014-12-03T17:04:19Z</cp:lastPrinted>
  <dcterms:created xsi:type="dcterms:W3CDTF">2012-10-30T19:32:00Z</dcterms:created>
  <dcterms:modified xsi:type="dcterms:W3CDTF">2016-11-05T17:32:46Z</dcterms:modified>
</cp:coreProperties>
</file>