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7" r:id="rId5"/>
    <p:sldId id="272" r:id="rId6"/>
    <p:sldId id="259" r:id="rId7"/>
    <p:sldId id="260" r:id="rId8"/>
    <p:sldId id="261" r:id="rId9"/>
    <p:sldId id="262" r:id="rId10"/>
    <p:sldId id="263" r:id="rId11"/>
    <p:sldId id="273" r:id="rId12"/>
    <p:sldId id="264" r:id="rId13"/>
    <p:sldId id="268" r:id="rId14"/>
    <p:sldId id="271" r:id="rId15"/>
    <p:sldId id="270" r:id="rId16"/>
    <p:sldId id="269" r:id="rId17"/>
    <p:sldId id="274" r:id="rId18"/>
    <p:sldId id="276" r:id="rId19"/>
    <p:sldId id="275" r:id="rId20"/>
    <p:sldId id="277" r:id="rId21"/>
    <p:sldId id="278" r:id="rId22"/>
    <p:sldId id="279" r:id="rId23"/>
    <p:sldId id="265" r:id="rId24"/>
    <p:sldId id="266" r:id="rId25"/>
    <p:sldId id="267" r:id="rId26"/>
    <p:sldId id="280" r:id="rId27"/>
    <p:sldId id="290" r:id="rId28"/>
    <p:sldId id="288" r:id="rId29"/>
    <p:sldId id="289" r:id="rId30"/>
    <p:sldId id="281" r:id="rId31"/>
    <p:sldId id="282" r:id="rId32"/>
    <p:sldId id="283" r:id="rId33"/>
    <p:sldId id="284" r:id="rId34"/>
    <p:sldId id="285" r:id="rId35"/>
    <p:sldId id="286" r:id="rId36"/>
    <p:sldId id="2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51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BBF7EF-6DE0-4382-AD5C-04AB661A4852}"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21947-BE67-4453-8E0F-FC0DB859A623}" type="slidenum">
              <a:rPr lang="en-US" smtClean="0"/>
              <a:t>‹#›</a:t>
            </a:fld>
            <a:endParaRPr lang="en-US"/>
          </a:p>
        </p:txBody>
      </p:sp>
    </p:spTree>
    <p:extLst>
      <p:ext uri="{BB962C8B-B14F-4D97-AF65-F5344CB8AC3E}">
        <p14:creationId xmlns:p14="http://schemas.microsoft.com/office/powerpoint/2010/main" val="4062521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BF7EF-6DE0-4382-AD5C-04AB661A4852}"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21947-BE67-4453-8E0F-FC0DB859A623}" type="slidenum">
              <a:rPr lang="en-US" smtClean="0"/>
              <a:t>‹#›</a:t>
            </a:fld>
            <a:endParaRPr lang="en-US"/>
          </a:p>
        </p:txBody>
      </p:sp>
    </p:spTree>
    <p:extLst>
      <p:ext uri="{BB962C8B-B14F-4D97-AF65-F5344CB8AC3E}">
        <p14:creationId xmlns:p14="http://schemas.microsoft.com/office/powerpoint/2010/main" val="664887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BF7EF-6DE0-4382-AD5C-04AB661A4852}"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21947-BE67-4453-8E0F-FC0DB859A623}" type="slidenum">
              <a:rPr lang="en-US" smtClean="0"/>
              <a:t>‹#›</a:t>
            </a:fld>
            <a:endParaRPr lang="en-US"/>
          </a:p>
        </p:txBody>
      </p:sp>
    </p:spTree>
    <p:extLst>
      <p:ext uri="{BB962C8B-B14F-4D97-AF65-F5344CB8AC3E}">
        <p14:creationId xmlns:p14="http://schemas.microsoft.com/office/powerpoint/2010/main" val="3020278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C49C489-896F-41FA-93B2-E89571EC2796}" type="datetimeFigureOut">
              <a:rPr lang="en-US">
                <a:solidFill>
                  <a:prstClr val="black">
                    <a:tint val="75000"/>
                  </a:prstClr>
                </a:solidFill>
              </a:rPr>
              <a:pPr>
                <a:defRPr/>
              </a:pPr>
              <a:t>3/21/2014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F78068-B390-4CDB-9002-D5CA3F622D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2866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A2323B-D1EE-4E28-9079-0EFDE20312D5}" type="datetimeFigureOut">
              <a:rPr lang="en-US">
                <a:solidFill>
                  <a:prstClr val="black">
                    <a:tint val="75000"/>
                  </a:prstClr>
                </a:solidFill>
              </a:rPr>
              <a:pPr>
                <a:defRPr/>
              </a:pPr>
              <a:t>3/21/2014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E751197-42D2-4D34-9091-E1D3185DDF1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2140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1A64777-E1A7-4EE7-A9BB-83AD6CD1FFC0}" type="datetimeFigureOut">
              <a:rPr lang="en-US">
                <a:solidFill>
                  <a:prstClr val="black">
                    <a:tint val="75000"/>
                  </a:prstClr>
                </a:solidFill>
              </a:rPr>
              <a:pPr>
                <a:defRPr/>
              </a:pPr>
              <a:t>3/21/2014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F7C547-53BD-42F4-AF37-B57A3E6FB8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6636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DAE78F8-A36D-4E6A-9588-F0EF849A45CD}" type="datetimeFigureOut">
              <a:rPr lang="en-US">
                <a:solidFill>
                  <a:prstClr val="black">
                    <a:tint val="75000"/>
                  </a:prstClr>
                </a:solidFill>
              </a:rPr>
              <a:pPr>
                <a:defRPr/>
              </a:pPr>
              <a:t>3/21/2014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E66F73D-44B4-4E45-AF9D-0F8DD362918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61937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C393E5E-6C61-46E2-8577-8AD8D0F7ACE7}" type="datetimeFigureOut">
              <a:rPr lang="en-US">
                <a:solidFill>
                  <a:prstClr val="black">
                    <a:tint val="75000"/>
                  </a:prstClr>
                </a:solidFill>
              </a:rPr>
              <a:pPr>
                <a:defRPr/>
              </a:pPr>
              <a:t>3/21/2014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250F75A4-0583-4401-A915-58972E6D6D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96254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501580E-D89B-4D83-BE21-18A3C54261B7}" type="datetimeFigureOut">
              <a:rPr lang="en-US">
                <a:solidFill>
                  <a:prstClr val="black">
                    <a:tint val="75000"/>
                  </a:prstClr>
                </a:solidFill>
              </a:rPr>
              <a:pPr>
                <a:defRPr/>
              </a:pPr>
              <a:t>3/21/2014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FC63710-AACA-4E22-8EEC-E1BF57CC5D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8045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291178-5500-448E-9AA5-7AD5AE140A5A}" type="datetimeFigureOut">
              <a:rPr lang="en-US">
                <a:solidFill>
                  <a:prstClr val="black">
                    <a:tint val="75000"/>
                  </a:prstClr>
                </a:solidFill>
              </a:rPr>
              <a:pPr>
                <a:defRPr/>
              </a:pPr>
              <a:t>3/21/2014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D85A962-4DE4-4B54-AEFB-D700002DDC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26764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E10AD0E-8008-45F9-96B2-531A992808D0}" type="datetimeFigureOut">
              <a:rPr lang="en-US">
                <a:solidFill>
                  <a:prstClr val="black">
                    <a:tint val="75000"/>
                  </a:prstClr>
                </a:solidFill>
              </a:rPr>
              <a:pPr>
                <a:defRPr/>
              </a:pPr>
              <a:t>3/21/2014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1EBF53-64A1-4276-90CF-D9EDE395BEB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7399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BF7EF-6DE0-4382-AD5C-04AB661A4852}"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21947-BE67-4453-8E0F-FC0DB859A623}" type="slidenum">
              <a:rPr lang="en-US" smtClean="0"/>
              <a:t>‹#›</a:t>
            </a:fld>
            <a:endParaRPr lang="en-US"/>
          </a:p>
        </p:txBody>
      </p:sp>
    </p:spTree>
    <p:extLst>
      <p:ext uri="{BB962C8B-B14F-4D97-AF65-F5344CB8AC3E}">
        <p14:creationId xmlns:p14="http://schemas.microsoft.com/office/powerpoint/2010/main" val="411364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EF5F05-1EA2-43B3-B881-185A37A6DF10}" type="datetimeFigureOut">
              <a:rPr lang="en-US">
                <a:solidFill>
                  <a:prstClr val="black">
                    <a:tint val="75000"/>
                  </a:prstClr>
                </a:solidFill>
              </a:rPr>
              <a:pPr>
                <a:defRPr/>
              </a:pPr>
              <a:t>3/21/2014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75605A6-FBF9-4BCD-B8E2-6370716EC25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161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86C671B-EE17-40AA-B9AD-E62A86B93737}" type="datetimeFigureOut">
              <a:rPr lang="en-US">
                <a:solidFill>
                  <a:prstClr val="black">
                    <a:tint val="75000"/>
                  </a:prstClr>
                </a:solidFill>
              </a:rPr>
              <a:pPr>
                <a:defRPr/>
              </a:pPr>
              <a:t>3/21/2014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03EDDC-9F23-4807-BE60-67B363BCB4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384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80B753-7F57-415F-B01D-685AA399495B}" type="datetimeFigureOut">
              <a:rPr lang="en-US">
                <a:solidFill>
                  <a:prstClr val="black">
                    <a:tint val="75000"/>
                  </a:prstClr>
                </a:solidFill>
              </a:rPr>
              <a:pPr>
                <a:defRPr/>
              </a:pPr>
              <a:t>3/21/2014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0F757C-C70B-4CED-B4FA-D7A4B3F9C01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83206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BBF7EF-6DE0-4382-AD5C-04AB661A4852}" type="datetimeFigureOut">
              <a:rPr lang="en-US">
                <a:solidFill>
                  <a:prstClr val="black">
                    <a:tint val="75000"/>
                  </a:prstClr>
                </a:solidFill>
              </a:rPr>
              <a:pPr/>
              <a:t>3/21/2014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721947-BE67-4453-8E0F-FC0DB859A6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4188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BF7EF-6DE0-4382-AD5C-04AB661A4852}" type="datetimeFigureOut">
              <a:rPr lang="en-US">
                <a:solidFill>
                  <a:prstClr val="black">
                    <a:tint val="75000"/>
                  </a:prstClr>
                </a:solidFill>
              </a:rPr>
              <a:pPr/>
              <a:t>3/21/2014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721947-BE67-4453-8E0F-FC0DB859A6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6249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BBF7EF-6DE0-4382-AD5C-04AB661A4852}" type="datetimeFigureOut">
              <a:rPr lang="en-US">
                <a:solidFill>
                  <a:prstClr val="black">
                    <a:tint val="75000"/>
                  </a:prstClr>
                </a:solidFill>
              </a:rPr>
              <a:pPr/>
              <a:t>3/21/2014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721947-BE67-4453-8E0F-FC0DB859A6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001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BBF7EF-6DE0-4382-AD5C-04AB661A4852}" type="datetimeFigureOut">
              <a:rPr lang="en-US">
                <a:solidFill>
                  <a:prstClr val="black">
                    <a:tint val="75000"/>
                  </a:prstClr>
                </a:solidFill>
              </a:rPr>
              <a:pPr/>
              <a:t>3/21/2014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721947-BE67-4453-8E0F-FC0DB859A6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772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BBF7EF-6DE0-4382-AD5C-04AB661A4852}" type="datetimeFigureOut">
              <a:rPr lang="en-US">
                <a:solidFill>
                  <a:prstClr val="black">
                    <a:tint val="75000"/>
                  </a:prstClr>
                </a:solidFill>
              </a:rPr>
              <a:pPr/>
              <a:t>3/21/2014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3721947-BE67-4453-8E0F-FC0DB859A6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716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BBF7EF-6DE0-4382-AD5C-04AB661A4852}" type="datetimeFigureOut">
              <a:rPr lang="en-US">
                <a:solidFill>
                  <a:prstClr val="black">
                    <a:tint val="75000"/>
                  </a:prstClr>
                </a:solidFill>
              </a:rPr>
              <a:pPr/>
              <a:t>3/21/2014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3721947-BE67-4453-8E0F-FC0DB859A6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2887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BBF7EF-6DE0-4382-AD5C-04AB661A4852}" type="datetimeFigureOut">
              <a:rPr lang="en-US">
                <a:solidFill>
                  <a:prstClr val="black">
                    <a:tint val="75000"/>
                  </a:prstClr>
                </a:solidFill>
              </a:rPr>
              <a:pPr/>
              <a:t>3/21/2014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3721947-BE67-4453-8E0F-FC0DB859A6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422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BBF7EF-6DE0-4382-AD5C-04AB661A4852}"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721947-BE67-4453-8E0F-FC0DB859A623}" type="slidenum">
              <a:rPr lang="en-US" smtClean="0"/>
              <a:t>‹#›</a:t>
            </a:fld>
            <a:endParaRPr lang="en-US"/>
          </a:p>
        </p:txBody>
      </p:sp>
    </p:spTree>
    <p:extLst>
      <p:ext uri="{BB962C8B-B14F-4D97-AF65-F5344CB8AC3E}">
        <p14:creationId xmlns:p14="http://schemas.microsoft.com/office/powerpoint/2010/main" val="905547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BBF7EF-6DE0-4382-AD5C-04AB661A4852}" type="datetimeFigureOut">
              <a:rPr lang="en-US">
                <a:solidFill>
                  <a:prstClr val="black">
                    <a:tint val="75000"/>
                  </a:prstClr>
                </a:solidFill>
              </a:rPr>
              <a:pPr/>
              <a:t>3/21/2014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721947-BE67-4453-8E0F-FC0DB859A6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9094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BBF7EF-6DE0-4382-AD5C-04AB661A4852}" type="datetimeFigureOut">
              <a:rPr lang="en-US">
                <a:solidFill>
                  <a:prstClr val="black">
                    <a:tint val="75000"/>
                  </a:prstClr>
                </a:solidFill>
              </a:rPr>
              <a:pPr/>
              <a:t>3/21/2014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3721947-BE67-4453-8E0F-FC0DB859A6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689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BF7EF-6DE0-4382-AD5C-04AB661A4852}" type="datetimeFigureOut">
              <a:rPr lang="en-US">
                <a:solidFill>
                  <a:prstClr val="black">
                    <a:tint val="75000"/>
                  </a:prstClr>
                </a:solidFill>
              </a:rPr>
              <a:pPr/>
              <a:t>3/21/2014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721947-BE67-4453-8E0F-FC0DB859A6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681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BF7EF-6DE0-4382-AD5C-04AB661A4852}" type="datetimeFigureOut">
              <a:rPr lang="en-US">
                <a:solidFill>
                  <a:prstClr val="black">
                    <a:tint val="75000"/>
                  </a:prstClr>
                </a:solidFill>
              </a:rPr>
              <a:pPr/>
              <a:t>3/21/2014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3721947-BE67-4453-8E0F-FC0DB859A6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34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BBF7EF-6DE0-4382-AD5C-04AB661A4852}" type="datetimeFigureOut">
              <a:rPr lang="en-US" smtClean="0"/>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21947-BE67-4453-8E0F-FC0DB859A623}" type="slidenum">
              <a:rPr lang="en-US" smtClean="0"/>
              <a:t>‹#›</a:t>
            </a:fld>
            <a:endParaRPr lang="en-US"/>
          </a:p>
        </p:txBody>
      </p:sp>
    </p:spTree>
    <p:extLst>
      <p:ext uri="{BB962C8B-B14F-4D97-AF65-F5344CB8AC3E}">
        <p14:creationId xmlns:p14="http://schemas.microsoft.com/office/powerpoint/2010/main" val="1980649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BBF7EF-6DE0-4382-AD5C-04AB661A4852}" type="datetimeFigureOut">
              <a:rPr lang="en-US" smtClean="0"/>
              <a:t>3/21/2014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721947-BE67-4453-8E0F-FC0DB859A623}" type="slidenum">
              <a:rPr lang="en-US" smtClean="0"/>
              <a:t>‹#›</a:t>
            </a:fld>
            <a:endParaRPr lang="en-US"/>
          </a:p>
        </p:txBody>
      </p:sp>
    </p:spTree>
    <p:extLst>
      <p:ext uri="{BB962C8B-B14F-4D97-AF65-F5344CB8AC3E}">
        <p14:creationId xmlns:p14="http://schemas.microsoft.com/office/powerpoint/2010/main" val="4048092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BBF7EF-6DE0-4382-AD5C-04AB661A4852}" type="datetimeFigureOut">
              <a:rPr lang="en-US" smtClean="0"/>
              <a:t>3/21/2014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721947-BE67-4453-8E0F-FC0DB859A623}" type="slidenum">
              <a:rPr lang="en-US" smtClean="0"/>
              <a:t>‹#›</a:t>
            </a:fld>
            <a:endParaRPr lang="en-US"/>
          </a:p>
        </p:txBody>
      </p:sp>
    </p:spTree>
    <p:extLst>
      <p:ext uri="{BB962C8B-B14F-4D97-AF65-F5344CB8AC3E}">
        <p14:creationId xmlns:p14="http://schemas.microsoft.com/office/powerpoint/2010/main" val="3429947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BBF7EF-6DE0-4382-AD5C-04AB661A4852}" type="datetimeFigureOut">
              <a:rPr lang="en-US" smtClean="0"/>
              <a:t>3/21/2014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721947-BE67-4453-8E0F-FC0DB859A623}" type="slidenum">
              <a:rPr lang="en-US" smtClean="0"/>
              <a:t>‹#›</a:t>
            </a:fld>
            <a:endParaRPr lang="en-US"/>
          </a:p>
        </p:txBody>
      </p:sp>
    </p:spTree>
    <p:extLst>
      <p:ext uri="{BB962C8B-B14F-4D97-AF65-F5344CB8AC3E}">
        <p14:creationId xmlns:p14="http://schemas.microsoft.com/office/powerpoint/2010/main" val="3015700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BBF7EF-6DE0-4382-AD5C-04AB661A4852}" type="datetimeFigureOut">
              <a:rPr lang="en-US" smtClean="0"/>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21947-BE67-4453-8E0F-FC0DB859A623}" type="slidenum">
              <a:rPr lang="en-US" smtClean="0"/>
              <a:t>‹#›</a:t>
            </a:fld>
            <a:endParaRPr lang="en-US"/>
          </a:p>
        </p:txBody>
      </p:sp>
    </p:spTree>
    <p:extLst>
      <p:ext uri="{BB962C8B-B14F-4D97-AF65-F5344CB8AC3E}">
        <p14:creationId xmlns:p14="http://schemas.microsoft.com/office/powerpoint/2010/main" val="695811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BBF7EF-6DE0-4382-AD5C-04AB661A4852}" type="datetimeFigureOut">
              <a:rPr lang="en-US" smtClean="0"/>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721947-BE67-4453-8E0F-FC0DB859A623}" type="slidenum">
              <a:rPr lang="en-US" smtClean="0"/>
              <a:t>‹#›</a:t>
            </a:fld>
            <a:endParaRPr lang="en-US"/>
          </a:p>
        </p:txBody>
      </p:sp>
    </p:spTree>
    <p:extLst>
      <p:ext uri="{BB962C8B-B14F-4D97-AF65-F5344CB8AC3E}">
        <p14:creationId xmlns:p14="http://schemas.microsoft.com/office/powerpoint/2010/main" val="4055238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BF7EF-6DE0-4382-AD5C-04AB661A4852}" type="datetimeFigureOut">
              <a:rPr lang="en-US" smtClean="0"/>
              <a:t>3/21/2014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21947-BE67-4453-8E0F-FC0DB859A623}" type="slidenum">
              <a:rPr lang="en-US" smtClean="0"/>
              <a:t>‹#›</a:t>
            </a:fld>
            <a:endParaRPr lang="en-US"/>
          </a:p>
        </p:txBody>
      </p:sp>
    </p:spTree>
    <p:extLst>
      <p:ext uri="{BB962C8B-B14F-4D97-AF65-F5344CB8AC3E}">
        <p14:creationId xmlns:p14="http://schemas.microsoft.com/office/powerpoint/2010/main" val="349484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69DD067-F9AE-413C-9C19-D13250A3B67B}" type="datetimeFigureOut">
              <a:rPr lang="en-US">
                <a:solidFill>
                  <a:prstClr val="black">
                    <a:tint val="75000"/>
                  </a:prstClr>
                </a:solidFill>
              </a:rPr>
              <a:pPr>
                <a:defRPr/>
              </a:pPr>
              <a:t>3/21/2014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A500705-5A47-4BA0-877F-6710C3F8B9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3427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BBF7EF-6DE0-4382-AD5C-04AB661A4852}" type="datetimeFigureOut">
              <a:rPr lang="en-US">
                <a:solidFill>
                  <a:prstClr val="black">
                    <a:tint val="75000"/>
                  </a:prstClr>
                </a:solidFill>
              </a:rPr>
              <a:pPr/>
              <a:t>3/21/2014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721947-BE67-4453-8E0F-FC0DB859A62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1658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The Second Political Party System: 1856 - 1896</a:t>
            </a:r>
            <a:endParaRPr lang="en-US" dirty="0"/>
          </a:p>
        </p:txBody>
      </p:sp>
      <p:sp>
        <p:nvSpPr>
          <p:cNvPr id="3" name="Subtitle 2"/>
          <p:cNvSpPr>
            <a:spLocks noGrp="1"/>
          </p:cNvSpPr>
          <p:nvPr>
            <p:ph type="subTitle" idx="1"/>
          </p:nvPr>
        </p:nvSpPr>
        <p:spPr/>
        <p:txBody>
          <a:bodyPr/>
          <a:lstStyle/>
          <a:p>
            <a:r>
              <a:rPr lang="en-US" b="1" dirty="0" smtClean="0">
                <a:solidFill>
                  <a:srgbClr val="FF0000"/>
                </a:solidFill>
              </a:rPr>
              <a:t>The Economy After the Civil War</a:t>
            </a:r>
          </a:p>
          <a:p>
            <a:r>
              <a:rPr lang="en-US" b="1" dirty="0" smtClean="0">
                <a:solidFill>
                  <a:srgbClr val="FF0000"/>
                </a:solidFill>
              </a:rPr>
              <a:t>Part 2:  The Rise of Monopolies and Trusts</a:t>
            </a:r>
          </a:p>
          <a:p>
            <a:endParaRPr lang="en-US" dirty="0"/>
          </a:p>
        </p:txBody>
      </p:sp>
    </p:spTree>
    <p:extLst>
      <p:ext uri="{BB962C8B-B14F-4D97-AF65-F5344CB8AC3E}">
        <p14:creationId xmlns:p14="http://schemas.microsoft.com/office/powerpoint/2010/main" val="1561318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explorepahistory.com/kora/files/1/2/1-2-456-25-ExplorePAHistory-a0b6t6-a_3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0"/>
            <a:ext cx="6096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143000" y="457200"/>
            <a:ext cx="6781800" cy="461665"/>
          </a:xfrm>
          <a:prstGeom prst="rect">
            <a:avLst/>
          </a:prstGeom>
          <a:noFill/>
        </p:spPr>
        <p:txBody>
          <a:bodyPr wrap="square" rtlCol="0">
            <a:spAutoFit/>
          </a:bodyPr>
          <a:lstStyle/>
          <a:p>
            <a:pPr algn="ctr"/>
            <a:r>
              <a:rPr lang="en-US" sz="2400" b="1" dirty="0">
                <a:solidFill>
                  <a:srgbClr val="FF0000"/>
                </a:solidFill>
              </a:rPr>
              <a:t>An Early Tanker Car to Transport Crude Oil</a:t>
            </a:r>
          </a:p>
        </p:txBody>
      </p:sp>
    </p:spTree>
    <p:extLst>
      <p:ext uri="{BB962C8B-B14F-4D97-AF65-F5344CB8AC3E}">
        <p14:creationId xmlns:p14="http://schemas.microsoft.com/office/powerpoint/2010/main" val="2051419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4185761"/>
          </a:xfrm>
          <a:prstGeom prst="rect">
            <a:avLst/>
          </a:prstGeom>
        </p:spPr>
        <p:txBody>
          <a:bodyPr wrap="square">
            <a:spAutoFit/>
          </a:bodyPr>
          <a:lstStyle/>
          <a:p>
            <a:pPr algn="ctr"/>
            <a:r>
              <a:rPr lang="en-US" dirty="0" smtClean="0"/>
              <a:t> </a:t>
            </a:r>
            <a:r>
              <a:rPr lang="en-US" sz="2800" b="1" dirty="0" smtClean="0">
                <a:solidFill>
                  <a:srgbClr val="FF0000"/>
                </a:solidFill>
                <a:latin typeface="Courier New" panose="02070309020205020404" pitchFamily="49" charset="0"/>
                <a:cs typeface="Courier New" panose="02070309020205020404" pitchFamily="49" charset="0"/>
              </a:rPr>
              <a:t>The South Improvement Scheme of 1871</a:t>
            </a:r>
          </a:p>
          <a:p>
            <a:endParaRPr lang="en-US" sz="2000" b="1" dirty="0" smtClean="0">
              <a:latin typeface="Courier New" panose="02070309020205020404" pitchFamily="49" charset="0"/>
              <a:cs typeface="Courier New" panose="02070309020205020404" pitchFamily="49" charset="0"/>
            </a:endParaRPr>
          </a:p>
          <a:p>
            <a:pPr>
              <a:lnSpc>
                <a:spcPct val="200000"/>
              </a:lnSpc>
            </a:pPr>
            <a:r>
              <a:rPr lang="en-US" sz="2000" b="1" dirty="0" smtClean="0">
                <a:solidFill>
                  <a:srgbClr val="FF00FF"/>
                </a:solidFill>
                <a:latin typeface="Courier New" panose="02070309020205020404" pitchFamily="49" charset="0"/>
                <a:cs typeface="Courier New" panose="02070309020205020404" pitchFamily="49" charset="0"/>
              </a:rPr>
              <a:t>Tom Scott of the Pennsylvania Railroad </a:t>
            </a:r>
            <a:r>
              <a:rPr lang="en-US" sz="2000" b="1" dirty="0" smtClean="0">
                <a:latin typeface="Courier New" panose="02070309020205020404" pitchFamily="49" charset="0"/>
                <a:cs typeface="Courier New" panose="02070309020205020404" pitchFamily="49" charset="0"/>
              </a:rPr>
              <a:t>came up with the idea. The scheme was inspired by the Anthracite Railroad combination of 1868-71 in which five railroads and two coal companies bought up all the coal pits along the five railroads in order to control output and prices.</a:t>
            </a:r>
          </a:p>
          <a:p>
            <a:endParaRPr lang="en-US" dirty="0"/>
          </a:p>
        </p:txBody>
      </p:sp>
    </p:spTree>
    <p:extLst>
      <p:ext uri="{BB962C8B-B14F-4D97-AF65-F5344CB8AC3E}">
        <p14:creationId xmlns:p14="http://schemas.microsoft.com/office/powerpoint/2010/main" val="295455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308"/>
            <a:ext cx="9144000" cy="4401205"/>
          </a:xfrm>
          <a:prstGeom prst="rect">
            <a:avLst/>
          </a:prstGeom>
        </p:spPr>
        <p:txBody>
          <a:bodyPr wrap="square">
            <a:spAutoFit/>
          </a:bodyPr>
          <a:lstStyle/>
          <a:p>
            <a:pPr>
              <a:lnSpc>
                <a:spcPct val="200000"/>
              </a:lnSpc>
            </a:pPr>
            <a:r>
              <a:rPr lang="en-US" sz="2000" b="1" dirty="0">
                <a:solidFill>
                  <a:prstClr val="black"/>
                </a:solidFill>
                <a:latin typeface="Courier New" panose="02070309020205020404" pitchFamily="49" charset="0"/>
                <a:cs typeface="Courier New" panose="02070309020205020404" pitchFamily="49" charset="0"/>
              </a:rPr>
              <a:t> </a:t>
            </a:r>
            <a:r>
              <a:rPr lang="en-US" sz="2000" b="1" dirty="0">
                <a:solidFill>
                  <a:srgbClr val="FF0000"/>
                </a:solidFill>
                <a:latin typeface="Courier New" panose="02070309020205020404" pitchFamily="49" charset="0"/>
                <a:cs typeface="Courier New" panose="02070309020205020404" pitchFamily="49" charset="0"/>
              </a:rPr>
              <a:t>The South Improvement Company had been created by the Pennsylvania Legislature in 1870 </a:t>
            </a:r>
            <a:r>
              <a:rPr lang="en-US" sz="2000" b="1" dirty="0">
                <a:solidFill>
                  <a:prstClr val="black"/>
                </a:solidFill>
                <a:latin typeface="Courier New" panose="02070309020205020404" pitchFamily="49" charset="0"/>
                <a:cs typeface="Courier New" panose="02070309020205020404" pitchFamily="49" charset="0"/>
              </a:rPr>
              <a:t>and </a:t>
            </a:r>
            <a:r>
              <a:rPr lang="en-US" sz="2000" b="1" dirty="0">
                <a:solidFill>
                  <a:srgbClr val="0000FF"/>
                </a:solidFill>
                <a:latin typeface="Courier New" panose="02070309020205020404" pitchFamily="49" charset="0"/>
                <a:cs typeface="Courier New" panose="02070309020205020404" pitchFamily="49" charset="0"/>
              </a:rPr>
              <a:t>its charter allowed the Company to hold the stocks of other companies outside the state</a:t>
            </a:r>
            <a:r>
              <a:rPr lang="en-US" sz="2000" b="1" dirty="0">
                <a:solidFill>
                  <a:prstClr val="black"/>
                </a:solidFill>
                <a:latin typeface="Courier New" panose="02070309020205020404" pitchFamily="49" charset="0"/>
                <a:cs typeface="Courier New" panose="02070309020205020404" pitchFamily="49" charset="0"/>
              </a:rPr>
              <a:t>. This was an unusual power at the time and made it ideal for Scott’s scheme. </a:t>
            </a:r>
            <a:r>
              <a:rPr lang="en-US" sz="2000" b="1" dirty="0">
                <a:solidFill>
                  <a:srgbClr val="FF00FF"/>
                </a:solidFill>
                <a:latin typeface="Courier New" panose="02070309020205020404" pitchFamily="49" charset="0"/>
                <a:cs typeface="Courier New" panose="02070309020205020404" pitchFamily="49" charset="0"/>
              </a:rPr>
              <a:t>Scott arranged for the purchase of the charter by a group of Philadelphia and Pittsburgh refiners with Scott in the background</a:t>
            </a:r>
            <a:r>
              <a:rPr lang="en-US" sz="2000" b="1" dirty="0">
                <a:solidFill>
                  <a:prstClr val="black"/>
                </a:solidFill>
                <a:latin typeface="Courier New" panose="02070309020205020404" pitchFamily="49" charset="0"/>
                <a:cs typeface="Courier New" panose="02070309020205020404" pitchFamily="49" charset="0"/>
              </a:rPr>
              <a:t>.</a:t>
            </a:r>
            <a:endParaRPr lang="en-US" dirty="0"/>
          </a:p>
        </p:txBody>
      </p:sp>
    </p:spTree>
    <p:extLst>
      <p:ext uri="{BB962C8B-B14F-4D97-AF65-F5344CB8AC3E}">
        <p14:creationId xmlns:p14="http://schemas.microsoft.com/office/powerpoint/2010/main" val="729966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32311"/>
          </a:xfrm>
          <a:prstGeom prst="rect">
            <a:avLst/>
          </a:prstGeom>
        </p:spPr>
        <p:txBody>
          <a:bodyPr wrap="square">
            <a:spAutoFit/>
          </a:bodyPr>
          <a:lstStyle/>
          <a:p>
            <a:pPr>
              <a:lnSpc>
                <a:spcPct val="200000"/>
              </a:lnSpc>
            </a:pPr>
            <a:r>
              <a:rPr lang="en-US" sz="2000" b="1" dirty="0">
                <a:solidFill>
                  <a:prstClr val="black"/>
                </a:solidFill>
                <a:latin typeface="Courier New" panose="02070309020205020404" pitchFamily="49" charset="0"/>
                <a:cs typeface="Courier New" panose="02070309020205020404" pitchFamily="49" charset="0"/>
              </a:rPr>
              <a:t> The Scheme was essentially a plan to unite the </a:t>
            </a:r>
            <a:r>
              <a:rPr lang="en-US" sz="2000" b="1" dirty="0">
                <a:solidFill>
                  <a:srgbClr val="FF00FF"/>
                </a:solidFill>
                <a:latin typeface="Courier New" panose="02070309020205020404" pitchFamily="49" charset="0"/>
                <a:cs typeface="Courier New" panose="02070309020205020404" pitchFamily="49" charset="0"/>
              </a:rPr>
              <a:t>oil-carrying railroads in a pool</a:t>
            </a:r>
            <a:r>
              <a:rPr lang="en-US" sz="2000" b="1" dirty="0">
                <a:solidFill>
                  <a:prstClr val="black"/>
                </a:solidFill>
                <a:latin typeface="Courier New" panose="02070309020205020404" pitchFamily="49" charset="0"/>
                <a:cs typeface="Courier New" panose="02070309020205020404" pitchFamily="49" charset="0"/>
              </a:rPr>
              <a:t>; to </a:t>
            </a:r>
            <a:r>
              <a:rPr lang="en-US" sz="2000" b="1" dirty="0">
                <a:solidFill>
                  <a:srgbClr val="FF0000"/>
                </a:solidFill>
                <a:latin typeface="Courier New" panose="02070309020205020404" pitchFamily="49" charset="0"/>
                <a:cs typeface="Courier New" panose="02070309020205020404" pitchFamily="49" charset="0"/>
              </a:rPr>
              <a:t>unite the refiners in an association</a:t>
            </a:r>
            <a:r>
              <a:rPr lang="en-US" sz="2000" b="1" dirty="0">
                <a:solidFill>
                  <a:prstClr val="black"/>
                </a:solidFill>
                <a:latin typeface="Courier New" panose="02070309020205020404" pitchFamily="49" charset="0"/>
                <a:cs typeface="Courier New" panose="02070309020205020404" pitchFamily="49" charset="0"/>
              </a:rPr>
              <a:t>, the South Improvement Company; and to </a:t>
            </a:r>
            <a:r>
              <a:rPr lang="en-US" sz="2000" b="1" dirty="0">
                <a:solidFill>
                  <a:srgbClr val="0000FF"/>
                </a:solidFill>
                <a:latin typeface="Courier New" panose="02070309020205020404" pitchFamily="49" charset="0"/>
                <a:cs typeface="Courier New" panose="02070309020205020404" pitchFamily="49" charset="0"/>
              </a:rPr>
              <a:t>tie the two elements together by agreements which would stop "destructive" price-cutting and restore railroad freight charges to a profitable level</a:t>
            </a:r>
            <a:r>
              <a:rPr lang="en-US" sz="2000" b="1" dirty="0" smtClean="0">
                <a:solidFill>
                  <a:prstClr val="black"/>
                </a:solidFill>
                <a:latin typeface="Courier New" panose="02070309020205020404" pitchFamily="49" charset="0"/>
                <a:cs typeface="Courier New" panose="02070309020205020404" pitchFamily="49" charset="0"/>
              </a:rPr>
              <a:t>.</a:t>
            </a:r>
          </a:p>
          <a:p>
            <a:pPr>
              <a:lnSpc>
                <a:spcPct val="200000"/>
              </a:lnSpc>
            </a:pPr>
            <a:r>
              <a:rPr lang="en-US" sz="2000" b="1" dirty="0" smtClean="0">
                <a:solidFill>
                  <a:srgbClr val="FF0000"/>
                </a:solidFill>
                <a:latin typeface="Courier New" panose="02070309020205020404" pitchFamily="49" charset="0"/>
                <a:cs typeface="Courier New" panose="02070309020205020404" pitchFamily="49" charset="0"/>
              </a:rPr>
              <a:t>John D. Rockefeller and his partner Henry Flagler </a:t>
            </a:r>
            <a:r>
              <a:rPr lang="en-US" sz="2000" b="1" dirty="0" smtClean="0">
                <a:solidFill>
                  <a:prstClr val="black"/>
                </a:solidFill>
                <a:latin typeface="Courier New" panose="02070309020205020404" pitchFamily="49" charset="0"/>
                <a:cs typeface="Courier New" panose="02070309020205020404" pitchFamily="49" charset="0"/>
              </a:rPr>
              <a:t>were active participants in the scheme as they dominated oil refining in Cleveland, Ohio by 1871.</a:t>
            </a:r>
            <a:endParaRPr lang="en-US" dirty="0"/>
          </a:p>
        </p:txBody>
      </p:sp>
    </p:spTree>
    <p:extLst>
      <p:ext uri="{BB962C8B-B14F-4D97-AF65-F5344CB8AC3E}">
        <p14:creationId xmlns:p14="http://schemas.microsoft.com/office/powerpoint/2010/main" val="1966897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5555367"/>
          </a:xfrm>
          <a:prstGeom prst="rect">
            <a:avLst/>
          </a:prstGeom>
        </p:spPr>
        <p:txBody>
          <a:bodyPr wrap="square">
            <a:spAutoFit/>
          </a:bodyPr>
          <a:lstStyle/>
          <a:p>
            <a:pPr lvl="0">
              <a:lnSpc>
                <a:spcPct val="200000"/>
              </a:lnSpc>
            </a:pPr>
            <a:r>
              <a:rPr lang="en-US" sz="2000" b="1" dirty="0">
                <a:solidFill>
                  <a:prstClr val="black"/>
                </a:solidFill>
                <a:latin typeface="Courier New" panose="02070309020205020404" pitchFamily="49" charset="0"/>
                <a:cs typeface="Courier New" panose="02070309020205020404" pitchFamily="49" charset="0"/>
              </a:rPr>
              <a:t>To enforce the cooperation of refiners, </a:t>
            </a:r>
            <a:r>
              <a:rPr lang="en-US" sz="2000" b="1" dirty="0">
                <a:solidFill>
                  <a:srgbClr val="FF0000"/>
                </a:solidFill>
                <a:latin typeface="Courier New" panose="02070309020205020404" pitchFamily="49" charset="0"/>
                <a:cs typeface="Courier New" panose="02070309020205020404" pitchFamily="49" charset="0"/>
              </a:rPr>
              <a:t>a set of rebates was agreed to for participating refiners. This alone would have undoubtedly forced all the refiners into the combine, but the scheme did not stop there</a:t>
            </a:r>
            <a:r>
              <a:rPr lang="en-US" sz="2000" b="1" dirty="0">
                <a:solidFill>
                  <a:prstClr val="black"/>
                </a:solidFill>
                <a:latin typeface="Courier New" panose="02070309020205020404" pitchFamily="49" charset="0"/>
                <a:cs typeface="Courier New" panose="02070309020205020404" pitchFamily="49" charset="0"/>
              </a:rPr>
              <a:t>. In what turned out to be </a:t>
            </a:r>
            <a:r>
              <a:rPr lang="en-US" sz="2000" b="1" dirty="0">
                <a:solidFill>
                  <a:srgbClr val="0000FF"/>
                </a:solidFill>
                <a:latin typeface="Courier New" panose="02070309020205020404" pitchFamily="49" charset="0"/>
                <a:cs typeface="Courier New" panose="02070309020205020404" pitchFamily="49" charset="0"/>
              </a:rPr>
              <a:t>a public relations disaster</a:t>
            </a:r>
            <a:r>
              <a:rPr lang="en-US" sz="2000" b="1" dirty="0">
                <a:solidFill>
                  <a:prstClr val="black"/>
                </a:solidFill>
                <a:latin typeface="Courier New" panose="02070309020205020404" pitchFamily="49" charset="0"/>
                <a:cs typeface="Courier New" panose="02070309020205020404" pitchFamily="49" charset="0"/>
              </a:rPr>
              <a:t>, the participants decided </a:t>
            </a:r>
            <a:r>
              <a:rPr lang="en-US" sz="2000" b="1" dirty="0">
                <a:solidFill>
                  <a:srgbClr val="FF00FF"/>
                </a:solidFill>
                <a:latin typeface="Courier New" panose="02070309020205020404" pitchFamily="49" charset="0"/>
                <a:cs typeface="Courier New" panose="02070309020205020404" pitchFamily="49" charset="0"/>
              </a:rPr>
              <a:t>to add a </a:t>
            </a:r>
            <a:r>
              <a:rPr lang="en-US" sz="2000" b="1" i="1" u="sng" dirty="0">
                <a:solidFill>
                  <a:srgbClr val="FF00FF"/>
                </a:solidFill>
                <a:latin typeface="Courier New" panose="02070309020205020404" pitchFamily="49" charset="0"/>
                <a:cs typeface="Courier New" panose="02070309020205020404" pitchFamily="49" charset="0"/>
              </a:rPr>
              <a:t>drawback</a:t>
            </a:r>
            <a:r>
              <a:rPr lang="en-US" sz="2000" b="1" dirty="0">
                <a:solidFill>
                  <a:srgbClr val="FF00FF"/>
                </a:solidFill>
                <a:latin typeface="Courier New" panose="02070309020205020404" pitchFamily="49" charset="0"/>
                <a:cs typeface="Courier New" panose="02070309020205020404" pitchFamily="49" charset="0"/>
              </a:rPr>
              <a:t> on every barrel shipped by a non-participant equal to the ordinary rebate! In effect, this would be a tax on non-participants the proceeds of which would be transferred to the participating oil refiners</a:t>
            </a:r>
            <a:r>
              <a:rPr lang="en-US" sz="2000" b="1" dirty="0" smtClean="0">
                <a:solidFill>
                  <a:srgbClr val="FF00FF"/>
                </a:solidFill>
                <a:latin typeface="Courier New" panose="02070309020205020404" pitchFamily="49" charset="0"/>
                <a:cs typeface="Courier New" panose="02070309020205020404" pitchFamily="49" charset="0"/>
              </a:rPr>
              <a:t>!</a:t>
            </a:r>
            <a:endParaRPr lang="en-US" sz="2000" b="1" dirty="0">
              <a:solidFill>
                <a:srgbClr val="FF00FF"/>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08095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5016758"/>
          </a:xfrm>
          <a:prstGeom prst="rect">
            <a:avLst/>
          </a:prstGeom>
        </p:spPr>
        <p:txBody>
          <a:bodyPr wrap="square">
            <a:spAutoFit/>
          </a:bodyPr>
          <a:lstStyle/>
          <a:p>
            <a:pPr>
              <a:lnSpc>
                <a:spcPct val="200000"/>
              </a:lnSpc>
            </a:pPr>
            <a:r>
              <a:rPr lang="en-US" dirty="0">
                <a:solidFill>
                  <a:prstClr val="black"/>
                </a:solidFill>
              </a:rPr>
              <a:t> </a:t>
            </a:r>
            <a:r>
              <a:rPr lang="en-US" sz="2000" b="1" dirty="0">
                <a:solidFill>
                  <a:srgbClr val="FF00FF"/>
                </a:solidFill>
                <a:latin typeface="Courier New" panose="02070309020205020404" pitchFamily="49" charset="0"/>
                <a:cs typeface="Courier New" panose="02070309020205020404" pitchFamily="49" charset="0"/>
              </a:rPr>
              <a:t>What the planners forgot, however, was to include the producers in the scheme as well</a:t>
            </a:r>
            <a:r>
              <a:rPr lang="en-US" sz="2000" b="1" dirty="0">
                <a:solidFill>
                  <a:prstClr val="black"/>
                </a:solidFill>
                <a:latin typeface="Courier New" panose="02070309020205020404" pitchFamily="49" charset="0"/>
                <a:cs typeface="Courier New" panose="02070309020205020404" pitchFamily="49" charset="0"/>
              </a:rPr>
              <a:t>. Despite efforts to reassure the drillers in the Oil Regions that the Scheme would benefit them as well by keeping prices up, </a:t>
            </a:r>
            <a:r>
              <a:rPr lang="en-US" sz="2000" b="1" dirty="0">
                <a:solidFill>
                  <a:srgbClr val="FF0000"/>
                </a:solidFill>
                <a:latin typeface="Courier New" panose="02070309020205020404" pitchFamily="49" charset="0"/>
                <a:cs typeface="Courier New" panose="02070309020205020404" pitchFamily="49" charset="0"/>
              </a:rPr>
              <a:t>the Oil Regions Men revolted and organized an effective boycott of all the refiners and railroads they suspected of being part of the Scheme</a:t>
            </a:r>
            <a:r>
              <a:rPr lang="en-US" sz="2000" b="1" dirty="0">
                <a:solidFill>
                  <a:prstClr val="black"/>
                </a:solidFill>
                <a:latin typeface="Courier New" panose="02070309020205020404" pitchFamily="49" charset="0"/>
                <a:cs typeface="Courier New" panose="02070309020205020404" pitchFamily="49" charset="0"/>
              </a:rPr>
              <a:t>. Consequently, </a:t>
            </a:r>
            <a:r>
              <a:rPr lang="en-US" sz="2000" b="1" dirty="0">
                <a:solidFill>
                  <a:srgbClr val="0000FF"/>
                </a:solidFill>
                <a:latin typeface="Courier New" panose="02070309020205020404" pitchFamily="49" charset="0"/>
                <a:cs typeface="Courier New" panose="02070309020205020404" pitchFamily="49" charset="0"/>
              </a:rPr>
              <a:t>the Scheme collapsed in 1872 before it was ever implemented</a:t>
            </a:r>
            <a:r>
              <a:rPr lang="en-US" sz="2000" b="1" dirty="0">
                <a:solidFill>
                  <a:prstClr val="black"/>
                </a:solidFill>
                <a:latin typeface="Courier New" panose="02070309020205020404" pitchFamily="49" charset="0"/>
                <a:cs typeface="Courier New" panose="02070309020205020404" pitchFamily="49" charset="0"/>
              </a:rPr>
              <a:t>!</a:t>
            </a: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66078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2415" y="1066800"/>
            <a:ext cx="3995109" cy="5791200"/>
          </a:xfrm>
          <a:prstGeom prst="rect">
            <a:avLst/>
          </a:prstGeom>
        </p:spPr>
      </p:pic>
      <p:sp>
        <p:nvSpPr>
          <p:cNvPr id="3" name="TextBox 2"/>
          <p:cNvSpPr txBox="1"/>
          <p:nvPr/>
        </p:nvSpPr>
        <p:spPr>
          <a:xfrm>
            <a:off x="838200" y="304800"/>
            <a:ext cx="7848600" cy="707886"/>
          </a:xfrm>
          <a:prstGeom prst="rect">
            <a:avLst/>
          </a:prstGeom>
          <a:noFill/>
        </p:spPr>
        <p:txBody>
          <a:bodyPr wrap="square" rtlCol="0">
            <a:spAutoFit/>
          </a:bodyPr>
          <a:lstStyle/>
          <a:p>
            <a:pPr algn="ctr"/>
            <a:r>
              <a:rPr lang="en-US" sz="2000" b="1" dirty="0" smtClean="0">
                <a:solidFill>
                  <a:srgbClr val="FF0000"/>
                </a:solidFill>
                <a:latin typeface="Courier New" panose="02070309020205020404" pitchFamily="49" charset="0"/>
                <a:cs typeface="Courier New" panose="02070309020205020404" pitchFamily="49" charset="0"/>
              </a:rPr>
              <a:t>Henry Flagler</a:t>
            </a:r>
          </a:p>
          <a:p>
            <a:pPr algn="ctr"/>
            <a:r>
              <a:rPr lang="en-US" sz="2000" b="1" dirty="0" smtClean="0">
                <a:solidFill>
                  <a:srgbClr val="FF0000"/>
                </a:solidFill>
                <a:latin typeface="Courier New" panose="02070309020205020404" pitchFamily="49" charset="0"/>
                <a:cs typeface="Courier New" panose="02070309020205020404" pitchFamily="49" charset="0"/>
              </a:rPr>
              <a:t>2 January 1830 – 20 May 1913</a:t>
            </a:r>
            <a:endParaRPr lang="en-US" sz="20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882651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9144000" cy="3785652"/>
          </a:xfrm>
          <a:prstGeom prst="rect">
            <a:avLst/>
          </a:prstGeom>
        </p:spPr>
        <p:txBody>
          <a:bodyPr wrap="square">
            <a:spAutoFit/>
          </a:bodyPr>
          <a:lstStyle/>
          <a:p>
            <a:pPr>
              <a:lnSpc>
                <a:spcPct val="200000"/>
              </a:lnSpc>
            </a:pPr>
            <a:r>
              <a:rPr lang="en-US" sz="2400" b="1" dirty="0" smtClean="0">
                <a:solidFill>
                  <a:srgbClr val="FF0000"/>
                </a:solidFill>
                <a:effectLst/>
                <a:latin typeface="Courier New"/>
                <a:ea typeface="Calibri"/>
              </a:rPr>
              <a:t>John D. Rockefeller, Henry Flagler, and the </a:t>
            </a:r>
            <a:r>
              <a:rPr lang="en-US" sz="2400" b="1" dirty="0" smtClean="0">
                <a:solidFill>
                  <a:srgbClr val="0000FF"/>
                </a:solidFill>
                <a:effectLst/>
                <a:latin typeface="Courier New"/>
                <a:ea typeface="Calibri"/>
              </a:rPr>
              <a:t>Standard Oil Company</a:t>
            </a:r>
            <a:r>
              <a:rPr lang="en-US" sz="2400" b="1" dirty="0" smtClean="0">
                <a:solidFill>
                  <a:srgbClr val="FF0000"/>
                </a:solidFill>
                <a:effectLst/>
                <a:latin typeface="Courier New"/>
                <a:ea typeface="Calibri"/>
              </a:rPr>
              <a:t>.  By 1880 they controlled 80% of the industry.  </a:t>
            </a:r>
            <a:r>
              <a:rPr lang="en-US" sz="2400" b="1" dirty="0" smtClean="0">
                <a:solidFill>
                  <a:srgbClr val="00B0F0"/>
                </a:solidFill>
                <a:effectLst/>
                <a:latin typeface="Courier New"/>
                <a:ea typeface="Calibri"/>
              </a:rPr>
              <a:t>Rockefeller was the planner and Flagler negotiated the rebates from the Railroads and many of the consolidations.</a:t>
            </a:r>
            <a:endParaRPr lang="en-US" sz="2400" b="1" dirty="0">
              <a:solidFill>
                <a:srgbClr val="00B0F0"/>
              </a:solidFill>
            </a:endParaRPr>
          </a:p>
        </p:txBody>
      </p:sp>
    </p:spTree>
    <p:extLst>
      <p:ext uri="{BB962C8B-B14F-4D97-AF65-F5344CB8AC3E}">
        <p14:creationId xmlns:p14="http://schemas.microsoft.com/office/powerpoint/2010/main" val="2138262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24863"/>
          </a:xfrm>
          <a:prstGeom prst="rect">
            <a:avLst/>
          </a:prstGeom>
        </p:spPr>
        <p:txBody>
          <a:bodyPr wrap="square">
            <a:spAutoFit/>
          </a:bodyPr>
          <a:lstStyle/>
          <a:p>
            <a:endParaRPr lang="en-US" dirty="0" smtClean="0"/>
          </a:p>
          <a:p>
            <a:pPr algn="ctr"/>
            <a:r>
              <a:rPr lang="en-US" sz="2400" b="1" dirty="0" smtClean="0">
                <a:solidFill>
                  <a:srgbClr val="FF0000"/>
                </a:solidFill>
                <a:latin typeface="Courier New" panose="02070309020205020404" pitchFamily="49" charset="0"/>
                <a:cs typeface="Courier New" panose="02070309020205020404" pitchFamily="49" charset="0"/>
              </a:rPr>
              <a:t>    The Standard Oil Trust: 1882-1892</a:t>
            </a:r>
          </a:p>
          <a:p>
            <a:pPr algn="ctr"/>
            <a:endParaRPr lang="en-US" sz="2000" b="1" dirty="0" smtClean="0">
              <a:solidFill>
                <a:srgbClr val="FF0000"/>
              </a:solidFill>
            </a:endParaRPr>
          </a:p>
          <a:p>
            <a:pPr>
              <a:lnSpc>
                <a:spcPct val="200000"/>
              </a:lnSpc>
            </a:pPr>
            <a:r>
              <a:rPr lang="en-US" dirty="0" smtClean="0"/>
              <a:t>        </a:t>
            </a:r>
            <a:r>
              <a:rPr lang="en-US" sz="2000" b="1" dirty="0" smtClean="0">
                <a:latin typeface="Courier New" panose="02070309020205020404" pitchFamily="49" charset="0"/>
                <a:cs typeface="Courier New" panose="02070309020205020404" pitchFamily="49" charset="0"/>
              </a:rPr>
              <a:t>On 2 January 1882 the Standard Oil Trust was formed. Attorney Samuel Dodd came up with the idea of a Trust</a:t>
            </a:r>
            <a:r>
              <a:rPr lang="en-US" sz="2000" b="1" dirty="0" smtClean="0">
                <a:solidFill>
                  <a:srgbClr val="FF00FF"/>
                </a:solidFill>
                <a:latin typeface="Courier New" panose="02070309020205020404" pitchFamily="49" charset="0"/>
                <a:cs typeface="Courier New" panose="02070309020205020404" pitchFamily="49" charset="0"/>
              </a:rPr>
              <a:t>. A Board of Trustees was set up and all the Standard properties were placed in its hands</a:t>
            </a:r>
            <a:r>
              <a:rPr lang="en-US" sz="2000" b="1" dirty="0" smtClean="0">
                <a:latin typeface="Courier New" panose="02070309020205020404" pitchFamily="49" charset="0"/>
                <a:cs typeface="Courier New" panose="02070309020205020404" pitchFamily="49" charset="0"/>
              </a:rPr>
              <a:t>. Every stockholder received 20 Trust certificates for each share of Standard Oil stock and </a:t>
            </a:r>
            <a:r>
              <a:rPr lang="en-US" sz="2000" b="1" dirty="0" smtClean="0">
                <a:solidFill>
                  <a:srgbClr val="0000FF"/>
                </a:solidFill>
                <a:latin typeface="Courier New" panose="02070309020205020404" pitchFamily="49" charset="0"/>
                <a:cs typeface="Courier New" panose="02070309020205020404" pitchFamily="49" charset="0"/>
              </a:rPr>
              <a:t>all the profits of the component companies were sent to the nine trustees who determined the dividends</a:t>
            </a:r>
            <a:r>
              <a:rPr lang="en-US" sz="2000" b="1" dirty="0" smtClean="0">
                <a:latin typeface="Courier New" panose="02070309020205020404" pitchFamily="49" charset="0"/>
                <a:cs typeface="Courier New" panose="02070309020205020404" pitchFamily="49" charset="0"/>
              </a:rPr>
              <a:t>. The nine Trustees elected the directors and officers of all the component companies.</a:t>
            </a:r>
          </a:p>
        </p:txBody>
      </p:sp>
    </p:spTree>
    <p:extLst>
      <p:ext uri="{BB962C8B-B14F-4D97-AF65-F5344CB8AC3E}">
        <p14:creationId xmlns:p14="http://schemas.microsoft.com/office/powerpoint/2010/main" val="22361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5068"/>
            <a:ext cx="9144000" cy="3170099"/>
          </a:xfrm>
          <a:prstGeom prst="rect">
            <a:avLst/>
          </a:prstGeom>
        </p:spPr>
        <p:txBody>
          <a:bodyPr wrap="square">
            <a:spAutoFit/>
          </a:bodyPr>
          <a:lstStyle/>
          <a:p>
            <a:pPr lvl="0">
              <a:lnSpc>
                <a:spcPct val="200000"/>
              </a:lnSpc>
            </a:pPr>
            <a:r>
              <a:rPr lang="en-US" sz="2000" b="1" dirty="0">
                <a:solidFill>
                  <a:prstClr val="black"/>
                </a:solidFill>
                <a:latin typeface="Courier New" panose="02070309020205020404" pitchFamily="49" charset="0"/>
                <a:cs typeface="Courier New" panose="02070309020205020404" pitchFamily="49" charset="0"/>
              </a:rPr>
              <a:t>The Trust was capitalized quite conservatively at $70,000,000 – the true value was about $200,000,000 (no stock watering at the Standard!). </a:t>
            </a:r>
            <a:r>
              <a:rPr lang="en-US" sz="2000" b="1" dirty="0">
                <a:solidFill>
                  <a:srgbClr val="FF0000"/>
                </a:solidFill>
                <a:latin typeface="Courier New" panose="02070309020205020404" pitchFamily="49" charset="0"/>
                <a:cs typeface="Courier New" panose="02070309020205020404" pitchFamily="49" charset="0"/>
              </a:rPr>
              <a:t>The nine Trustees controlled 23,314 of the 35,000 shares with J.D. Rockefeller holding 9585 shares</a:t>
            </a:r>
            <a:r>
              <a:rPr lang="en-US" sz="2000" b="1" dirty="0">
                <a:solidFill>
                  <a:prstClr val="black"/>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137777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914400"/>
            <a:ext cx="4650758" cy="5943599"/>
          </a:xfrm>
          <a:prstGeom prst="rect">
            <a:avLst/>
          </a:prstGeom>
        </p:spPr>
      </p:pic>
      <p:sp>
        <p:nvSpPr>
          <p:cNvPr id="3" name="TextBox 2"/>
          <p:cNvSpPr txBox="1"/>
          <p:nvPr/>
        </p:nvSpPr>
        <p:spPr>
          <a:xfrm>
            <a:off x="609600" y="83403"/>
            <a:ext cx="8077200" cy="830997"/>
          </a:xfrm>
          <a:prstGeom prst="rect">
            <a:avLst/>
          </a:prstGeom>
          <a:noFill/>
        </p:spPr>
        <p:txBody>
          <a:bodyPr wrap="square" rtlCol="0">
            <a:spAutoFit/>
          </a:bodyPr>
          <a:lstStyle/>
          <a:p>
            <a:pPr algn="ctr"/>
            <a:r>
              <a:rPr lang="en-US" sz="2400" b="1" dirty="0">
                <a:solidFill>
                  <a:srgbClr val="FF0000"/>
                </a:solidFill>
                <a:latin typeface="Courier New" panose="02070309020205020404" pitchFamily="49" charset="0"/>
                <a:cs typeface="Courier New" panose="02070309020205020404" pitchFamily="49" charset="0"/>
              </a:rPr>
              <a:t>“Colonel” Edwin Drake</a:t>
            </a:r>
          </a:p>
          <a:p>
            <a:pPr algn="ctr"/>
            <a:r>
              <a:rPr lang="en-US" sz="2400" b="1" dirty="0">
                <a:solidFill>
                  <a:srgbClr val="FF0000"/>
                </a:solidFill>
                <a:latin typeface="Courier New" panose="02070309020205020404" pitchFamily="49" charset="0"/>
                <a:cs typeface="Courier New" panose="02070309020205020404" pitchFamily="49" charset="0"/>
              </a:rPr>
              <a:t>29 March 1819 – 9 November 1880</a:t>
            </a:r>
          </a:p>
        </p:txBody>
      </p:sp>
    </p:spTree>
    <p:extLst>
      <p:ext uri="{BB962C8B-B14F-4D97-AF65-F5344CB8AC3E}">
        <p14:creationId xmlns:p14="http://schemas.microsoft.com/office/powerpoint/2010/main" val="908377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356" y="2451898"/>
            <a:ext cx="6701878" cy="4177502"/>
          </a:xfrm>
          <a:prstGeom prst="rect">
            <a:avLst/>
          </a:prstGeom>
        </p:spPr>
      </p:pic>
      <p:sp>
        <p:nvSpPr>
          <p:cNvPr id="3" name="TextBox 2"/>
          <p:cNvSpPr txBox="1"/>
          <p:nvPr/>
        </p:nvSpPr>
        <p:spPr>
          <a:xfrm>
            <a:off x="0" y="381000"/>
            <a:ext cx="9143999" cy="1754326"/>
          </a:xfrm>
          <a:prstGeom prst="rect">
            <a:avLst/>
          </a:prstGeom>
          <a:noFill/>
        </p:spPr>
        <p:txBody>
          <a:bodyPr wrap="square" rtlCol="0">
            <a:spAutoFit/>
          </a:bodyPr>
          <a:lstStyle/>
          <a:p>
            <a:r>
              <a:rPr lang="en-US" b="1" dirty="0" smtClean="0">
                <a:solidFill>
                  <a:srgbClr val="FF0000"/>
                </a:solidFill>
                <a:latin typeface="Courier New" panose="02070309020205020404" pitchFamily="49" charset="0"/>
                <a:cs typeface="Courier New" panose="02070309020205020404" pitchFamily="49" charset="0"/>
              </a:rPr>
              <a:t>Flagler retires from Standard Oil in the late 1880s</a:t>
            </a:r>
            <a:r>
              <a:rPr lang="en-US" b="1" dirty="0" smtClean="0">
                <a:latin typeface="Courier New" panose="02070309020205020404" pitchFamily="49" charset="0"/>
                <a:cs typeface="Courier New" panose="02070309020205020404" pitchFamily="49" charset="0"/>
              </a:rPr>
              <a:t> and </a:t>
            </a:r>
            <a:r>
              <a:rPr lang="en-US" b="1" dirty="0" smtClean="0">
                <a:solidFill>
                  <a:srgbClr val="FF00FF"/>
                </a:solidFill>
                <a:latin typeface="Courier New" panose="02070309020205020404" pitchFamily="49" charset="0"/>
                <a:cs typeface="Courier New" panose="02070309020205020404" pitchFamily="49" charset="0"/>
              </a:rPr>
              <a:t>Rockefeller retires in 1897 (but it is not announced)</a:t>
            </a:r>
            <a:r>
              <a:rPr lang="en-US" b="1" dirty="0" smtClean="0">
                <a:latin typeface="Courier New" panose="02070309020205020404" pitchFamily="49" charset="0"/>
                <a:cs typeface="Courier New" panose="02070309020205020404" pitchFamily="49" charset="0"/>
              </a:rPr>
              <a:t>.  Rockefeller turns his attentions to investments and then philanthropy while Flagler built the Florida East Coast Railway down the coast of Florida all the way to Key West.  He builds hotels along the coast including Palm Beach and Miami.</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5534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1325"/>
            <a:ext cx="9161264" cy="6338605"/>
          </a:xfrm>
          <a:prstGeom prst="rect">
            <a:avLst/>
          </a:prstGeom>
        </p:spPr>
      </p:pic>
    </p:spTree>
    <p:extLst>
      <p:ext uri="{BB962C8B-B14F-4D97-AF65-F5344CB8AC3E}">
        <p14:creationId xmlns:p14="http://schemas.microsoft.com/office/powerpoint/2010/main" val="1925029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125"/>
            <a:ext cx="9144000" cy="6326659"/>
          </a:xfrm>
          <a:prstGeom prst="rect">
            <a:avLst/>
          </a:prstGeom>
        </p:spPr>
      </p:pic>
    </p:spTree>
    <p:extLst>
      <p:ext uri="{BB962C8B-B14F-4D97-AF65-F5344CB8AC3E}">
        <p14:creationId xmlns:p14="http://schemas.microsoft.com/office/powerpoint/2010/main" val="2624063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0"/>
            <a:ext cx="8763001" cy="6844615"/>
          </a:xfrm>
          <a:prstGeom prst="rect">
            <a:avLst/>
          </a:prstGeom>
        </p:spPr>
      </p:pic>
    </p:spTree>
    <p:extLst>
      <p:ext uri="{BB962C8B-B14F-4D97-AF65-F5344CB8AC3E}">
        <p14:creationId xmlns:p14="http://schemas.microsoft.com/office/powerpoint/2010/main" val="37786663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247864"/>
          </a:xfrm>
          <a:prstGeom prst="rect">
            <a:avLst/>
          </a:prstGeom>
        </p:spPr>
        <p:txBody>
          <a:bodyPr wrap="square">
            <a:spAutoFit/>
          </a:bodyPr>
          <a:lstStyle/>
          <a:p>
            <a:pPr>
              <a:lnSpc>
                <a:spcPct val="200000"/>
              </a:lnSpc>
            </a:pPr>
            <a:r>
              <a:rPr lang="en-US" sz="2000" b="1" dirty="0" smtClean="0">
                <a:solidFill>
                  <a:srgbClr val="FF0000"/>
                </a:solidFill>
                <a:latin typeface="Courier New" panose="02070309020205020404" pitchFamily="49" charset="0"/>
                <a:cs typeface="Courier New" panose="02070309020205020404" pitchFamily="49" charset="0"/>
              </a:rPr>
              <a:t>Pools, Trusts, and Holding Companies seemed to many business leaders to be the solution to the "curse" of cutthroat competition in the late 19</a:t>
            </a:r>
            <a:r>
              <a:rPr lang="en-US" sz="2000" b="1" baseline="30000" dirty="0" smtClean="0">
                <a:solidFill>
                  <a:srgbClr val="FF0000"/>
                </a:solidFill>
                <a:latin typeface="Courier New" panose="02070309020205020404" pitchFamily="49" charset="0"/>
                <a:cs typeface="Courier New" panose="02070309020205020404" pitchFamily="49" charset="0"/>
              </a:rPr>
              <a:t>th</a:t>
            </a:r>
            <a:r>
              <a:rPr lang="en-US" sz="2000" b="1" dirty="0" smtClean="0">
                <a:solidFill>
                  <a:srgbClr val="FF0000"/>
                </a:solidFill>
                <a:latin typeface="Courier New" panose="02070309020205020404" pitchFamily="49" charset="0"/>
                <a:cs typeface="Courier New" panose="02070309020205020404" pitchFamily="49" charset="0"/>
              </a:rPr>
              <a:t> Century</a:t>
            </a:r>
            <a:r>
              <a:rPr lang="en-US" sz="2000" b="1" dirty="0" smtClean="0">
                <a:latin typeface="Courier New" panose="02070309020205020404" pitchFamily="49" charset="0"/>
                <a:cs typeface="Courier New" panose="02070309020205020404" pitchFamily="49" charset="0"/>
              </a:rPr>
              <a:t>. The aim was to </a:t>
            </a:r>
            <a:r>
              <a:rPr lang="en-US" sz="2000" b="1" dirty="0" smtClean="0">
                <a:solidFill>
                  <a:srgbClr val="0000FF"/>
                </a:solidFill>
                <a:latin typeface="Courier New" panose="02070309020205020404" pitchFamily="49" charset="0"/>
                <a:cs typeface="Courier New" panose="02070309020205020404" pitchFamily="49" charset="0"/>
              </a:rPr>
              <a:t>control price competition through cooperation and coordination of rival businesses</a:t>
            </a:r>
            <a:r>
              <a:rPr lang="en-US" sz="2000" b="1" dirty="0" smtClean="0">
                <a:latin typeface="Courier New" panose="02070309020205020404" pitchFamily="49" charset="0"/>
                <a:cs typeface="Courier New" panose="02070309020205020404" pitchFamily="49" charset="0"/>
              </a:rPr>
              <a:t>. All these mechanisms were, in effect, </a:t>
            </a:r>
            <a:r>
              <a:rPr lang="en-US" sz="2000" b="1" dirty="0" smtClean="0">
                <a:solidFill>
                  <a:srgbClr val="FF00FF"/>
                </a:solidFill>
                <a:latin typeface="Courier New" panose="02070309020205020404" pitchFamily="49" charset="0"/>
                <a:cs typeface="Courier New" panose="02070309020205020404" pitchFamily="49" charset="0"/>
              </a:rPr>
              <a:t>forms of monopolization</a:t>
            </a:r>
            <a:r>
              <a:rPr lang="en-US" sz="2000" b="1" dirty="0" smtClean="0">
                <a:latin typeface="Courier New" panose="02070309020205020404" pitchFamily="49" charset="0"/>
                <a:cs typeface="Courier New" panose="02070309020205020404" pitchFamily="49" charset="0"/>
              </a:rPr>
              <a:t>. In the case of Standard Oil John D. Rockefeller and Henry Flagler "solved" the problem by merging with their rivals and bringing their more capable managers into their organization.</a:t>
            </a: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32254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8558"/>
            <a:ext cx="9144000" cy="5820884"/>
          </a:xfrm>
          <a:prstGeom prst="rect">
            <a:avLst/>
          </a:prstGeom>
        </p:spPr>
      </p:pic>
    </p:spTree>
    <p:extLst>
      <p:ext uri="{BB962C8B-B14F-4D97-AF65-F5344CB8AC3E}">
        <p14:creationId xmlns:p14="http://schemas.microsoft.com/office/powerpoint/2010/main" val="2384553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1" y="457201"/>
            <a:ext cx="8550674" cy="5504496"/>
          </a:xfrm>
          <a:prstGeom prst="rect">
            <a:avLst/>
          </a:prstGeom>
        </p:spPr>
      </p:pic>
    </p:spTree>
    <p:extLst>
      <p:ext uri="{BB962C8B-B14F-4D97-AF65-F5344CB8AC3E}">
        <p14:creationId xmlns:p14="http://schemas.microsoft.com/office/powerpoint/2010/main" val="35367252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7676"/>
            <a:ext cx="4362450" cy="6746056"/>
          </a:xfrm>
          <a:prstGeom prst="rect">
            <a:avLst/>
          </a:prstGeom>
        </p:spPr>
      </p:pic>
    </p:spTree>
    <p:extLst>
      <p:ext uri="{BB962C8B-B14F-4D97-AF65-F5344CB8AC3E}">
        <p14:creationId xmlns:p14="http://schemas.microsoft.com/office/powerpoint/2010/main" val="109889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278642"/>
          </a:xfrm>
          <a:prstGeom prst="rect">
            <a:avLst/>
          </a:prstGeom>
        </p:spPr>
        <p:txBody>
          <a:bodyPr wrap="square">
            <a:spAutoFit/>
          </a:bodyPr>
          <a:lstStyle/>
          <a:p>
            <a:pPr algn="ctr"/>
            <a:r>
              <a:rPr lang="en-US" sz="2400" b="1" dirty="0" smtClean="0">
                <a:solidFill>
                  <a:srgbClr val="FF0000"/>
                </a:solidFill>
                <a:latin typeface="Courier New" panose="02070309020205020404" pitchFamily="49" charset="0"/>
                <a:cs typeface="Courier New" panose="02070309020205020404" pitchFamily="49" charset="0"/>
              </a:rPr>
              <a:t>Congressional Action </a:t>
            </a:r>
          </a:p>
          <a:p>
            <a:endParaRPr lang="en-US" b="1" dirty="0"/>
          </a:p>
          <a:p>
            <a:pPr>
              <a:lnSpc>
                <a:spcPct val="200000"/>
              </a:lnSpc>
            </a:pPr>
            <a:r>
              <a:rPr lang="en-US" sz="2000" b="1" dirty="0" smtClean="0">
                <a:solidFill>
                  <a:srgbClr val="FF00FF"/>
                </a:solidFill>
                <a:latin typeface="Courier New" panose="02070309020205020404" pitchFamily="49" charset="0"/>
                <a:cs typeface="Courier New" panose="02070309020205020404" pitchFamily="49" charset="0"/>
              </a:rPr>
              <a:t>By 1888 public discontent was so strong that both political parties put anti-trust planks into their Presidential platforms</a:t>
            </a:r>
            <a:r>
              <a:rPr lang="en-US" sz="2000" b="1" dirty="0" smtClean="0">
                <a:latin typeface="Courier New" panose="02070309020205020404" pitchFamily="49" charset="0"/>
                <a:cs typeface="Courier New" panose="02070309020205020404" pitchFamily="49" charset="0"/>
              </a:rPr>
              <a:t>. Legislative action was a foregone conclusion. The Sherman Anti-Trust Act was passed by a </a:t>
            </a:r>
          </a:p>
          <a:p>
            <a:pPr>
              <a:lnSpc>
                <a:spcPct val="200000"/>
              </a:lnSpc>
            </a:pPr>
            <a:r>
              <a:rPr lang="en-US" sz="2000" b="1" dirty="0" smtClean="0">
                <a:latin typeface="Courier New" panose="02070309020205020404" pitchFamily="49" charset="0"/>
                <a:cs typeface="Courier New" panose="02070309020205020404" pitchFamily="49" charset="0"/>
              </a:rPr>
              <a:t>51 - 1 vote in the Senate on 8 April 1890 and by a unanimous vote of 242 - 0 by the House of Representatives on 20 June 1890. </a:t>
            </a:r>
            <a:r>
              <a:rPr lang="en-US" sz="2000" b="1" dirty="0" smtClean="0">
                <a:solidFill>
                  <a:srgbClr val="0000FF"/>
                </a:solidFill>
                <a:latin typeface="Courier New" panose="02070309020205020404" pitchFamily="49" charset="0"/>
                <a:cs typeface="Courier New" panose="02070309020205020404" pitchFamily="49" charset="0"/>
              </a:rPr>
              <a:t>The bill was signed into law by President Benjamin Harrison on 2 July 1890.</a:t>
            </a:r>
            <a:r>
              <a:rPr lang="en-US" sz="2000" b="1" dirty="0" smtClean="0">
                <a:latin typeface="Courier New" panose="02070309020205020404" pitchFamily="49" charset="0"/>
                <a:cs typeface="Courier New" panose="02070309020205020404" pitchFamily="49" charset="0"/>
              </a:rPr>
              <a:t/>
            </a:r>
            <a:br>
              <a:rPr lang="en-US" sz="2000" b="1" dirty="0" smtClean="0">
                <a:latin typeface="Courier New" panose="02070309020205020404" pitchFamily="49" charset="0"/>
                <a:cs typeface="Courier New" panose="02070309020205020404" pitchFamily="49" charset="0"/>
              </a:rPr>
            </a:br>
            <a:endParaRPr 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02140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109639"/>
          </a:xfrm>
          <a:prstGeom prst="rect">
            <a:avLst/>
          </a:prstGeom>
        </p:spPr>
        <p:txBody>
          <a:bodyPr wrap="square">
            <a:spAutoFit/>
          </a:bodyPr>
          <a:lstStyle/>
          <a:p>
            <a:pPr>
              <a:lnSpc>
                <a:spcPct val="200000"/>
              </a:lnSpc>
            </a:pPr>
            <a:r>
              <a:rPr lang="en-US" sz="1900" b="1" dirty="0" smtClean="0">
                <a:solidFill>
                  <a:srgbClr val="FF0000"/>
                </a:solidFill>
                <a:latin typeface="Courier New" panose="02070309020205020404" pitchFamily="49" charset="0"/>
                <a:cs typeface="Courier New" panose="02070309020205020404" pitchFamily="49" charset="0"/>
              </a:rPr>
              <a:t>SECTION 1 </a:t>
            </a:r>
            <a:r>
              <a:rPr lang="en-US" sz="1900" b="1" dirty="0" smtClean="0">
                <a:solidFill>
                  <a:srgbClr val="FF00FF"/>
                </a:solidFill>
                <a:latin typeface="Courier New" panose="02070309020205020404" pitchFamily="49" charset="0"/>
                <a:cs typeface="Courier New" panose="02070309020205020404" pitchFamily="49" charset="0"/>
              </a:rPr>
              <a:t>Every contract, combination in the form of trust or otherwise, or conspiracy, in restraint of trade or commerce among the several States, or with foreign nations, is declared to be illegal. </a:t>
            </a:r>
            <a:r>
              <a:rPr lang="en-US" sz="1900" b="1" dirty="0" smtClean="0">
                <a:latin typeface="Courier New" panose="02070309020205020404" pitchFamily="49" charset="0"/>
                <a:cs typeface="Courier New" panose="02070309020205020404" pitchFamily="49" charset="0"/>
              </a:rPr>
              <a:t>Every person who shall make any contract or engage in any combination or conspiracy hereby declared to be illegal shall be deemed guilty of a felony, and, on conviction thereof, shall be punished by fine not exceeding ten million dollars if a corporation, or, if any other person, three hundred and fifty thousand dollars, or by imprisonment not exceeding three years, or by both said punishments, in the discretion of the court.</a:t>
            </a:r>
            <a:br>
              <a:rPr lang="en-US" sz="1900" b="1" dirty="0" smtClean="0">
                <a:latin typeface="Courier New" panose="02070309020205020404" pitchFamily="49" charset="0"/>
                <a:cs typeface="Courier New" panose="02070309020205020404" pitchFamily="49" charset="0"/>
              </a:rPr>
            </a:br>
            <a:endParaRPr lang="en-US" sz="19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69487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0492" y="1600200"/>
            <a:ext cx="3781708" cy="5223706"/>
          </a:xfrm>
          <a:prstGeom prst="rect">
            <a:avLst/>
          </a:prstGeom>
        </p:spPr>
      </p:pic>
      <p:sp>
        <p:nvSpPr>
          <p:cNvPr id="3" name="TextBox 2"/>
          <p:cNvSpPr txBox="1"/>
          <p:nvPr/>
        </p:nvSpPr>
        <p:spPr>
          <a:xfrm>
            <a:off x="0" y="457200"/>
            <a:ext cx="9144000" cy="461665"/>
          </a:xfrm>
          <a:prstGeom prst="rect">
            <a:avLst/>
          </a:prstGeom>
          <a:noFill/>
        </p:spPr>
        <p:txBody>
          <a:bodyPr wrap="square" rtlCol="0">
            <a:spAutoFit/>
          </a:bodyPr>
          <a:lstStyle/>
          <a:p>
            <a:pPr algn="ctr"/>
            <a:r>
              <a:rPr lang="en-US" sz="2400" b="1" dirty="0" smtClean="0">
                <a:solidFill>
                  <a:srgbClr val="FF0000"/>
                </a:solidFill>
              </a:rPr>
              <a:t>The First Oil Well, Titusville, PA, Oil Struck 27 August 1859</a:t>
            </a:r>
            <a:endParaRPr lang="en-US" sz="2400" b="1" dirty="0">
              <a:solidFill>
                <a:srgbClr val="FF0000"/>
              </a:solidFill>
            </a:endParaRPr>
          </a:p>
        </p:txBody>
      </p:sp>
    </p:spTree>
    <p:extLst>
      <p:ext uri="{BB962C8B-B14F-4D97-AF65-F5344CB8AC3E}">
        <p14:creationId xmlns:p14="http://schemas.microsoft.com/office/powerpoint/2010/main" val="155878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457"/>
            <a:ext cx="9296400" cy="6247864"/>
          </a:xfrm>
          <a:prstGeom prst="rect">
            <a:avLst/>
          </a:prstGeom>
        </p:spPr>
        <p:txBody>
          <a:bodyPr wrap="square">
            <a:spAutoFit/>
          </a:bodyPr>
          <a:lstStyle/>
          <a:p>
            <a:pPr lvl="0">
              <a:lnSpc>
                <a:spcPct val="200000"/>
              </a:lnSpc>
            </a:pPr>
            <a:r>
              <a:rPr lang="en-US" sz="2000" b="1" dirty="0" smtClean="0">
                <a:solidFill>
                  <a:srgbClr val="FF0000"/>
                </a:solidFill>
                <a:latin typeface="Courier New" panose="02070309020205020404" pitchFamily="49" charset="0"/>
                <a:cs typeface="Courier New" panose="02070309020205020404" pitchFamily="49" charset="0"/>
              </a:rPr>
              <a:t>SECTION </a:t>
            </a:r>
            <a:r>
              <a:rPr lang="en-US" sz="2000" b="1" dirty="0">
                <a:solidFill>
                  <a:srgbClr val="FF0000"/>
                </a:solidFill>
                <a:latin typeface="Courier New" panose="02070309020205020404" pitchFamily="49" charset="0"/>
                <a:cs typeface="Courier New" panose="02070309020205020404" pitchFamily="49" charset="0"/>
              </a:rPr>
              <a:t>2 </a:t>
            </a:r>
            <a:r>
              <a:rPr lang="en-US" sz="2000" b="1" dirty="0">
                <a:solidFill>
                  <a:srgbClr val="FF00FF"/>
                </a:solidFill>
                <a:latin typeface="Courier New" panose="02070309020205020404" pitchFamily="49" charset="0"/>
                <a:cs typeface="Courier New" panose="02070309020205020404" pitchFamily="49" charset="0"/>
              </a:rPr>
              <a:t>Every person who shall monopolize, or attempt to monopolize, or combine or conspire with any other person or persons, to monopolize any part of the trade or commerce among the several States, or with foreign nations, shall be deemed guilty of a felony</a:t>
            </a:r>
            <a:r>
              <a:rPr lang="en-US" sz="2000" b="1" dirty="0">
                <a:solidFill>
                  <a:prstClr val="black"/>
                </a:solidFill>
                <a:latin typeface="Courier New" panose="02070309020205020404" pitchFamily="49" charset="0"/>
                <a:cs typeface="Courier New" panose="02070309020205020404" pitchFamily="49" charset="0"/>
              </a:rPr>
              <a:t>, and, on conviction thereof, shall be punished by fine not exceeding ten million dollars if a corporation, or, if any other person, three hundred and fifty thousand dollars or by imprisonment not exceeding three years, or by both said punishments, in the discretion of the court.</a:t>
            </a:r>
          </a:p>
        </p:txBody>
      </p:sp>
    </p:spTree>
    <p:extLst>
      <p:ext uri="{BB962C8B-B14F-4D97-AF65-F5344CB8AC3E}">
        <p14:creationId xmlns:p14="http://schemas.microsoft.com/office/powerpoint/2010/main" val="3289418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8200"/>
            <a:ext cx="9144000" cy="5847755"/>
          </a:xfrm>
          <a:prstGeom prst="rect">
            <a:avLst/>
          </a:prstGeom>
        </p:spPr>
        <p:txBody>
          <a:bodyPr wrap="square">
            <a:spAutoFit/>
          </a:bodyPr>
          <a:lstStyle/>
          <a:p>
            <a:pPr>
              <a:lnSpc>
                <a:spcPct val="200000"/>
              </a:lnSpc>
            </a:pPr>
            <a:r>
              <a:rPr lang="en-US" sz="2000" b="1" dirty="0" smtClean="0">
                <a:latin typeface="Courier New" panose="02070309020205020404" pitchFamily="49" charset="0"/>
                <a:cs typeface="Courier New" panose="02070309020205020404" pitchFamily="49" charset="0"/>
              </a:rPr>
              <a:t>The Sherman Anti-Trust Act was a popular piece of legislation but </a:t>
            </a:r>
            <a:r>
              <a:rPr lang="en-US" sz="2000" b="1" dirty="0" smtClean="0">
                <a:solidFill>
                  <a:srgbClr val="FF0000"/>
                </a:solidFill>
                <a:latin typeface="Courier New" panose="02070309020205020404" pitchFamily="49" charset="0"/>
                <a:cs typeface="Courier New" panose="02070309020205020404" pitchFamily="49" charset="0"/>
              </a:rPr>
              <a:t>it was poorly drafted and very vague. The act did not define "restraint of trade", "combination", or "monopolize"</a:t>
            </a:r>
            <a:r>
              <a:rPr lang="en-US" sz="2000" b="1" dirty="0" smtClean="0">
                <a:latin typeface="Courier New" panose="02070309020205020404" pitchFamily="49" charset="0"/>
                <a:cs typeface="Courier New" panose="02070309020205020404" pitchFamily="49" charset="0"/>
              </a:rPr>
              <a:t>. These terms may appear to be obvious to the layman but were not so to the Courts who were charged with enforcing the Act. As a result, the Courts have been free to interpret the Act. This problem was well stated by Chief Justice Stone in 1940:</a:t>
            </a:r>
          </a:p>
          <a:p>
            <a:pPr>
              <a:lnSpc>
                <a:spcPct val="200000"/>
              </a:lnSpc>
            </a:pPr>
            <a:endParaRPr lang="en-US" dirty="0" smtClean="0"/>
          </a:p>
          <a:p>
            <a:r>
              <a:rPr lang="en-US" dirty="0" smtClean="0"/>
              <a:t> </a:t>
            </a:r>
            <a:endParaRPr lang="en-US" dirty="0"/>
          </a:p>
        </p:txBody>
      </p:sp>
    </p:spTree>
    <p:extLst>
      <p:ext uri="{BB962C8B-B14F-4D97-AF65-F5344CB8AC3E}">
        <p14:creationId xmlns:p14="http://schemas.microsoft.com/office/powerpoint/2010/main" val="1094503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33399"/>
            <a:ext cx="9144000" cy="5632311"/>
          </a:xfrm>
          <a:prstGeom prst="rect">
            <a:avLst/>
          </a:prstGeom>
        </p:spPr>
        <p:txBody>
          <a:bodyPr wrap="square">
            <a:spAutoFit/>
          </a:bodyPr>
          <a:lstStyle/>
          <a:p>
            <a:pPr lvl="0">
              <a:lnSpc>
                <a:spcPct val="200000"/>
              </a:lnSpc>
            </a:pPr>
            <a:r>
              <a:rPr lang="en-US" sz="2000" b="1" dirty="0" smtClean="0">
                <a:solidFill>
                  <a:prstClr val="black"/>
                </a:solidFill>
                <a:latin typeface="Courier New" panose="02070309020205020404" pitchFamily="49" charset="0"/>
                <a:cs typeface="Courier New" panose="02070309020205020404" pitchFamily="49" charset="0"/>
              </a:rPr>
              <a:t>“</a:t>
            </a:r>
            <a:r>
              <a:rPr lang="en-US" sz="2000" b="1" dirty="0" smtClean="0">
                <a:solidFill>
                  <a:srgbClr val="FF0000"/>
                </a:solidFill>
                <a:latin typeface="Courier New" panose="02070309020205020404" pitchFamily="49" charset="0"/>
                <a:cs typeface="Courier New" panose="02070309020205020404" pitchFamily="49" charset="0"/>
              </a:rPr>
              <a:t>The </a:t>
            </a:r>
            <a:r>
              <a:rPr lang="en-US" sz="2000" b="1" dirty="0">
                <a:solidFill>
                  <a:srgbClr val="FF0000"/>
                </a:solidFill>
                <a:latin typeface="Courier New" panose="02070309020205020404" pitchFamily="49" charset="0"/>
                <a:cs typeface="Courier New" panose="02070309020205020404" pitchFamily="49" charset="0"/>
              </a:rPr>
              <a:t>prohibitions of the Sherman Act were not stated </a:t>
            </a:r>
            <a:r>
              <a:rPr lang="en-US" sz="2000" b="1" dirty="0" smtClean="0">
                <a:solidFill>
                  <a:srgbClr val="FF0000"/>
                </a:solidFill>
                <a:latin typeface="Courier New" panose="02070309020205020404" pitchFamily="49" charset="0"/>
                <a:cs typeface="Courier New" panose="02070309020205020404" pitchFamily="49" charset="0"/>
              </a:rPr>
              <a:t>in </a:t>
            </a:r>
            <a:r>
              <a:rPr lang="en-US" sz="2000" b="1" dirty="0">
                <a:solidFill>
                  <a:srgbClr val="FF0000"/>
                </a:solidFill>
                <a:latin typeface="Courier New" panose="02070309020205020404" pitchFamily="49" charset="0"/>
                <a:cs typeface="Courier New" panose="02070309020205020404" pitchFamily="49" charset="0"/>
              </a:rPr>
              <a:t>terms of precision or of crystal clarity and the Act itself </a:t>
            </a:r>
            <a:r>
              <a:rPr lang="en-US" sz="2000" b="1" dirty="0" smtClean="0">
                <a:solidFill>
                  <a:srgbClr val="FF0000"/>
                </a:solidFill>
                <a:latin typeface="Courier New" panose="02070309020205020404" pitchFamily="49" charset="0"/>
                <a:cs typeface="Courier New" panose="02070309020205020404" pitchFamily="49" charset="0"/>
              </a:rPr>
              <a:t>does </a:t>
            </a:r>
            <a:r>
              <a:rPr lang="en-US" sz="2000" b="1" dirty="0">
                <a:solidFill>
                  <a:srgbClr val="FF0000"/>
                </a:solidFill>
                <a:latin typeface="Courier New" panose="02070309020205020404" pitchFamily="49" charset="0"/>
                <a:cs typeface="Courier New" panose="02070309020205020404" pitchFamily="49" charset="0"/>
              </a:rPr>
              <a:t>not define them</a:t>
            </a:r>
            <a:r>
              <a:rPr lang="en-US" sz="2000" b="1" dirty="0">
                <a:solidFill>
                  <a:prstClr val="black"/>
                </a:solidFill>
                <a:latin typeface="Courier New" panose="02070309020205020404" pitchFamily="49" charset="0"/>
                <a:cs typeface="Courier New" panose="02070309020205020404" pitchFamily="49" charset="0"/>
              </a:rPr>
              <a:t>.  In consequence of the vagueness of its </a:t>
            </a:r>
            <a:r>
              <a:rPr lang="en-US" sz="2000" b="1" dirty="0" smtClean="0">
                <a:solidFill>
                  <a:prstClr val="black"/>
                </a:solidFill>
                <a:latin typeface="Courier New" panose="02070309020205020404" pitchFamily="49" charset="0"/>
                <a:cs typeface="Courier New" panose="02070309020205020404" pitchFamily="49" charset="0"/>
              </a:rPr>
              <a:t>language</a:t>
            </a:r>
            <a:r>
              <a:rPr lang="en-US" sz="2000" b="1" dirty="0">
                <a:solidFill>
                  <a:prstClr val="black"/>
                </a:solidFill>
                <a:latin typeface="Courier New" panose="02070309020205020404" pitchFamily="49" charset="0"/>
                <a:cs typeface="Courier New" panose="02070309020205020404" pitchFamily="49" charset="0"/>
              </a:rPr>
              <a:t>, perhaps not uncalculated, the courts have been left </a:t>
            </a:r>
            <a:r>
              <a:rPr lang="en-US" sz="2000" b="1" dirty="0" smtClean="0">
                <a:solidFill>
                  <a:prstClr val="black"/>
                </a:solidFill>
                <a:latin typeface="Courier New" panose="02070309020205020404" pitchFamily="49" charset="0"/>
                <a:cs typeface="Courier New" panose="02070309020205020404" pitchFamily="49" charset="0"/>
              </a:rPr>
              <a:t>to </a:t>
            </a:r>
            <a:r>
              <a:rPr lang="en-US" sz="2000" b="1" dirty="0">
                <a:solidFill>
                  <a:prstClr val="black"/>
                </a:solidFill>
                <a:latin typeface="Courier New" panose="02070309020205020404" pitchFamily="49" charset="0"/>
                <a:cs typeface="Courier New" panose="02070309020205020404" pitchFamily="49" charset="0"/>
              </a:rPr>
              <a:t>give content to the statute, and in the performance of that </a:t>
            </a:r>
            <a:r>
              <a:rPr lang="en-US" sz="2000" b="1" dirty="0" smtClean="0">
                <a:solidFill>
                  <a:prstClr val="black"/>
                </a:solidFill>
                <a:latin typeface="Courier New" panose="02070309020205020404" pitchFamily="49" charset="0"/>
                <a:cs typeface="Courier New" panose="02070309020205020404" pitchFamily="49" charset="0"/>
              </a:rPr>
              <a:t>function </a:t>
            </a:r>
            <a:r>
              <a:rPr lang="en-US" sz="2000" b="1" dirty="0">
                <a:solidFill>
                  <a:prstClr val="black"/>
                </a:solidFill>
                <a:latin typeface="Courier New" panose="02070309020205020404" pitchFamily="49" charset="0"/>
                <a:cs typeface="Courier New" panose="02070309020205020404" pitchFamily="49" charset="0"/>
              </a:rPr>
              <a:t>it is appropriate that courts </a:t>
            </a:r>
            <a:r>
              <a:rPr lang="en-US" sz="2000" b="1" dirty="0">
                <a:solidFill>
                  <a:srgbClr val="0000FF"/>
                </a:solidFill>
                <a:latin typeface="Courier New" panose="02070309020205020404" pitchFamily="49" charset="0"/>
                <a:cs typeface="Courier New" panose="02070309020205020404" pitchFamily="49" charset="0"/>
              </a:rPr>
              <a:t>should interpret its </a:t>
            </a:r>
            <a:r>
              <a:rPr lang="en-US" sz="2000" b="1" dirty="0" smtClean="0">
                <a:solidFill>
                  <a:srgbClr val="0000FF"/>
                </a:solidFill>
                <a:latin typeface="Courier New" panose="02070309020205020404" pitchFamily="49" charset="0"/>
                <a:cs typeface="Courier New" panose="02070309020205020404" pitchFamily="49" charset="0"/>
              </a:rPr>
              <a:t>words </a:t>
            </a:r>
            <a:r>
              <a:rPr lang="en-US" sz="2000" b="1" dirty="0">
                <a:solidFill>
                  <a:srgbClr val="0000FF"/>
                </a:solidFill>
                <a:latin typeface="Courier New" panose="02070309020205020404" pitchFamily="49" charset="0"/>
                <a:cs typeface="Courier New" panose="02070309020205020404" pitchFamily="49" charset="0"/>
              </a:rPr>
              <a:t>in the light of its legislative history</a:t>
            </a:r>
            <a:r>
              <a:rPr lang="en-US" sz="2000" b="1" dirty="0">
                <a:solidFill>
                  <a:prstClr val="black"/>
                </a:solidFill>
                <a:latin typeface="Courier New" panose="02070309020205020404" pitchFamily="49" charset="0"/>
                <a:cs typeface="Courier New" panose="02070309020205020404" pitchFamily="49" charset="0"/>
              </a:rPr>
              <a:t> and of the </a:t>
            </a:r>
            <a:r>
              <a:rPr lang="en-US" sz="2000" b="1" dirty="0" smtClean="0">
                <a:solidFill>
                  <a:prstClr val="black"/>
                </a:solidFill>
                <a:latin typeface="Courier New" panose="02070309020205020404" pitchFamily="49" charset="0"/>
                <a:cs typeface="Courier New" panose="02070309020205020404" pitchFamily="49" charset="0"/>
              </a:rPr>
              <a:t>particular </a:t>
            </a:r>
            <a:r>
              <a:rPr lang="en-US" sz="2000" b="1" dirty="0">
                <a:solidFill>
                  <a:prstClr val="black"/>
                </a:solidFill>
                <a:latin typeface="Courier New" panose="02070309020205020404" pitchFamily="49" charset="0"/>
                <a:cs typeface="Courier New" panose="02070309020205020404" pitchFamily="49" charset="0"/>
              </a:rPr>
              <a:t>evils at which the legislation was aimed</a:t>
            </a:r>
            <a:r>
              <a:rPr lang="en-US" sz="2000" b="1" dirty="0" smtClean="0">
                <a:solidFill>
                  <a:prstClr val="black"/>
                </a:solidFill>
                <a:latin typeface="Courier New" panose="02070309020205020404" pitchFamily="49" charset="0"/>
                <a:cs typeface="Courier New" panose="02070309020205020404" pitchFamily="49" charset="0"/>
              </a:rPr>
              <a:t>.”</a:t>
            </a:r>
            <a:endParaRPr lang="en-US" sz="2000" b="1" dirty="0">
              <a:solidFill>
                <a:prstClr val="black"/>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95626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847"/>
            <a:ext cx="9144000" cy="5016758"/>
          </a:xfrm>
          <a:prstGeom prst="rect">
            <a:avLst/>
          </a:prstGeom>
        </p:spPr>
        <p:txBody>
          <a:bodyPr wrap="square">
            <a:spAutoFit/>
          </a:bodyPr>
          <a:lstStyle/>
          <a:p>
            <a:pPr>
              <a:lnSpc>
                <a:spcPct val="200000"/>
              </a:lnSpc>
            </a:pPr>
            <a:r>
              <a:rPr lang="en-US" sz="2000" b="1" dirty="0" smtClean="0">
                <a:latin typeface="Courier New" panose="02070309020205020404" pitchFamily="49" charset="0"/>
                <a:cs typeface="Courier New" panose="02070309020205020404" pitchFamily="49" charset="0"/>
              </a:rPr>
              <a:t>The problem with Justice Stone's argument is that the </a:t>
            </a:r>
            <a:r>
              <a:rPr lang="en-US" sz="2000" b="1" dirty="0" smtClean="0">
                <a:solidFill>
                  <a:srgbClr val="0000FF"/>
                </a:solidFill>
                <a:latin typeface="Courier New" panose="02070309020205020404" pitchFamily="49" charset="0"/>
                <a:cs typeface="Courier New" panose="02070309020205020404" pitchFamily="49" charset="0"/>
              </a:rPr>
              <a:t>legislative history of the Sherman Act is not simple nor clear</a:t>
            </a:r>
            <a:r>
              <a:rPr lang="en-US" sz="2000" b="1" dirty="0" smtClean="0">
                <a:latin typeface="Courier New" panose="02070309020205020404" pitchFamily="49" charset="0"/>
                <a:cs typeface="Courier New" panose="02070309020205020404" pitchFamily="49" charset="0"/>
              </a:rPr>
              <a:t>. There is no question that nearly everyone wanted to outlaw monopolies and create competition. However, </a:t>
            </a:r>
            <a:r>
              <a:rPr lang="en-US" sz="2000" b="1" dirty="0" smtClean="0">
                <a:solidFill>
                  <a:srgbClr val="FF00FF"/>
                </a:solidFill>
                <a:latin typeface="Courier New" panose="02070309020205020404" pitchFamily="49" charset="0"/>
                <a:cs typeface="Courier New" panose="02070309020205020404" pitchFamily="49" charset="0"/>
              </a:rPr>
              <a:t>there was serious disagreement about what part of the Constitution -- the Commerce Clause, the Judicial Clause, or the taxing power -- was the legal basis for outlawing illegal restraints of trade. </a:t>
            </a:r>
            <a:endParaRPr lang="en-US" sz="2000" b="1" dirty="0">
              <a:solidFill>
                <a:srgbClr val="FF00FF"/>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112341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6170920"/>
          </a:xfrm>
          <a:prstGeom prst="rect">
            <a:avLst/>
          </a:prstGeom>
        </p:spPr>
        <p:txBody>
          <a:bodyPr wrap="square">
            <a:spAutoFit/>
          </a:bodyPr>
          <a:lstStyle/>
          <a:p>
            <a:pPr lvl="0">
              <a:lnSpc>
                <a:spcPct val="200000"/>
              </a:lnSpc>
            </a:pPr>
            <a:r>
              <a:rPr lang="en-US" sz="2000" b="1" dirty="0">
                <a:solidFill>
                  <a:prstClr val="black"/>
                </a:solidFill>
                <a:latin typeface="Courier New" panose="02070309020205020404" pitchFamily="49" charset="0"/>
                <a:cs typeface="Courier New" panose="02070309020205020404" pitchFamily="49" charset="0"/>
              </a:rPr>
              <a:t>In addition, in the Senate, there were two completely different bills at one point.</a:t>
            </a:r>
            <a:br>
              <a:rPr lang="en-US" sz="2000" b="1" dirty="0">
                <a:solidFill>
                  <a:prstClr val="black"/>
                </a:solidFill>
                <a:latin typeface="Courier New" panose="02070309020205020404" pitchFamily="49" charset="0"/>
                <a:cs typeface="Courier New" panose="02070309020205020404" pitchFamily="49" charset="0"/>
              </a:rPr>
            </a:br>
            <a:r>
              <a:rPr lang="en-US" sz="2000" b="1" dirty="0">
                <a:solidFill>
                  <a:prstClr val="black"/>
                </a:solidFill>
                <a:latin typeface="Courier New" panose="02070309020205020404" pitchFamily="49" charset="0"/>
                <a:cs typeface="Courier New" panose="02070309020205020404" pitchFamily="49" charset="0"/>
              </a:rPr>
              <a:t>The result has been that </a:t>
            </a:r>
            <a:r>
              <a:rPr lang="en-US" sz="2000" b="1" dirty="0">
                <a:solidFill>
                  <a:srgbClr val="FF0000"/>
                </a:solidFill>
                <a:latin typeface="Courier New" panose="02070309020205020404" pitchFamily="49" charset="0"/>
                <a:cs typeface="Courier New" panose="02070309020205020404" pitchFamily="49" charset="0"/>
              </a:rPr>
              <a:t>Anti-Trust law changes according to the prevailing mood of legal opinion. Because legal opinion is in part a function of the politics of the day, Anti-Trust law has always been one of the most politicized portions of the legal code.</a:t>
            </a:r>
            <a:r>
              <a:rPr lang="en-US" sz="2000" b="1" dirty="0">
                <a:solidFill>
                  <a:prstClr val="black"/>
                </a:solidFill>
                <a:latin typeface="Courier New" panose="02070309020205020404" pitchFamily="49" charset="0"/>
                <a:cs typeface="Courier New" panose="02070309020205020404" pitchFamily="49" charset="0"/>
              </a:rPr>
              <a:t> What was illegal in the early 20</a:t>
            </a:r>
            <a:r>
              <a:rPr lang="en-US" sz="2000" b="1" baseline="30000" dirty="0">
                <a:solidFill>
                  <a:prstClr val="black"/>
                </a:solidFill>
                <a:latin typeface="Courier New" panose="02070309020205020404" pitchFamily="49" charset="0"/>
                <a:cs typeface="Courier New" panose="02070309020205020404" pitchFamily="49" charset="0"/>
              </a:rPr>
              <a:t>th</a:t>
            </a:r>
            <a:r>
              <a:rPr lang="en-US" sz="2000" b="1" dirty="0">
                <a:solidFill>
                  <a:prstClr val="black"/>
                </a:solidFill>
                <a:latin typeface="Courier New" panose="02070309020205020404" pitchFamily="49" charset="0"/>
                <a:cs typeface="Courier New" panose="02070309020205020404" pitchFamily="49" charset="0"/>
              </a:rPr>
              <a:t> Century may not be illegal today. </a:t>
            </a:r>
            <a:r>
              <a:rPr lang="en-US" sz="2000" b="1" dirty="0">
                <a:solidFill>
                  <a:srgbClr val="FF00FF"/>
                </a:solidFill>
                <a:latin typeface="Courier New" panose="02070309020205020404" pitchFamily="49" charset="0"/>
                <a:cs typeface="Courier New" panose="02070309020205020404" pitchFamily="49" charset="0"/>
              </a:rPr>
              <a:t>Other than a general agreement by everyone that monopoly is generally not a good idea, Anti-Trust law shifts constantly in </a:t>
            </a:r>
            <a:r>
              <a:rPr lang="en-US" sz="2000" b="1" dirty="0" smtClean="0">
                <a:solidFill>
                  <a:srgbClr val="FF00FF"/>
                </a:solidFill>
                <a:latin typeface="Courier New" panose="02070309020205020404" pitchFamily="49" charset="0"/>
                <a:cs typeface="Courier New" panose="02070309020205020404" pitchFamily="49" charset="0"/>
              </a:rPr>
              <a:t>time.</a:t>
            </a:r>
            <a:endParaRPr lang="en-US" sz="2000" b="1" dirty="0">
              <a:solidFill>
                <a:srgbClr val="FF00FF"/>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12850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ttp://img.docstoccdn.com/thumb/orig/492254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685800"/>
            <a:ext cx="756285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827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fas.harvard.edu/%7Ehistecon/energy/images/photos/PennsylvaniaOilFields-186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838200"/>
            <a:ext cx="7620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9600" y="304800"/>
            <a:ext cx="7924800" cy="400110"/>
          </a:xfrm>
          <a:prstGeom prst="rect">
            <a:avLst/>
          </a:prstGeom>
          <a:noFill/>
        </p:spPr>
        <p:txBody>
          <a:bodyPr wrap="square" rtlCol="0">
            <a:spAutoFit/>
          </a:bodyPr>
          <a:lstStyle/>
          <a:p>
            <a:r>
              <a:rPr lang="en-US" sz="2000" b="1" dirty="0">
                <a:solidFill>
                  <a:srgbClr val="FF0000"/>
                </a:solidFill>
                <a:latin typeface="Courier New" panose="02070309020205020404" pitchFamily="49" charset="0"/>
                <a:cs typeface="Courier New" panose="02070309020205020404" pitchFamily="49" charset="0"/>
              </a:rPr>
              <a:t>The “Oil Rush” in the Pennsylvania Oil Regions</a:t>
            </a:r>
          </a:p>
        </p:txBody>
      </p:sp>
    </p:spTree>
    <p:extLst>
      <p:ext uri="{BB962C8B-B14F-4D97-AF65-F5344CB8AC3E}">
        <p14:creationId xmlns:p14="http://schemas.microsoft.com/office/powerpoint/2010/main" val="747792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42988"/>
            <a:ext cx="7620000"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9292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0"/>
            <a:ext cx="5524500" cy="687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8700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850" y="1371600"/>
            <a:ext cx="697706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5266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036" y="1066799"/>
            <a:ext cx="3995964" cy="5769321"/>
          </a:xfrm>
          <a:prstGeom prst="rect">
            <a:avLst/>
          </a:prstGeom>
        </p:spPr>
      </p:pic>
      <p:sp>
        <p:nvSpPr>
          <p:cNvPr id="3" name="TextBox 2"/>
          <p:cNvSpPr txBox="1"/>
          <p:nvPr/>
        </p:nvSpPr>
        <p:spPr>
          <a:xfrm>
            <a:off x="685800" y="228600"/>
            <a:ext cx="8077200" cy="707886"/>
          </a:xfrm>
          <a:prstGeom prst="rect">
            <a:avLst/>
          </a:prstGeom>
          <a:noFill/>
        </p:spPr>
        <p:txBody>
          <a:bodyPr wrap="square" rtlCol="0">
            <a:spAutoFit/>
          </a:bodyPr>
          <a:lstStyle/>
          <a:p>
            <a:pPr algn="ctr"/>
            <a:r>
              <a:rPr lang="en-US" sz="2000" b="1" dirty="0">
                <a:solidFill>
                  <a:srgbClr val="FF0000"/>
                </a:solidFill>
              </a:rPr>
              <a:t>John D. Rockefeller</a:t>
            </a:r>
          </a:p>
          <a:p>
            <a:pPr algn="ctr"/>
            <a:r>
              <a:rPr lang="en-US" sz="2000" b="1" dirty="0">
                <a:solidFill>
                  <a:srgbClr val="FF0000"/>
                </a:solidFill>
              </a:rPr>
              <a:t>8 July 1839 – 23 May 1937</a:t>
            </a:r>
          </a:p>
        </p:txBody>
      </p:sp>
    </p:spTree>
    <p:extLst>
      <p:ext uri="{BB962C8B-B14F-4D97-AF65-F5344CB8AC3E}">
        <p14:creationId xmlns:p14="http://schemas.microsoft.com/office/powerpoint/2010/main" val="1442935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1391</TotalTime>
  <Words>1371</Words>
  <Application>Microsoft Office PowerPoint</Application>
  <PresentationFormat>On-screen Show (4:3)</PresentationFormat>
  <Paragraphs>40</Paragraphs>
  <Slides>34</Slides>
  <Notes>0</Notes>
  <HiddenSlides>0</HiddenSlides>
  <MMClips>0</MMClip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Office Theme</vt:lpstr>
      <vt:lpstr>8_Office Theme</vt:lpstr>
      <vt:lpstr>1_Office Theme</vt:lpstr>
      <vt:lpstr>The Second Political Party System: 1856 - 1896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Second Political Party System: 1856 - 1896</dc:title>
  <dc:creator>keith</dc:creator>
  <cp:lastModifiedBy>keith</cp:lastModifiedBy>
  <cp:revision>47</cp:revision>
  <dcterms:created xsi:type="dcterms:W3CDTF">2014-03-05T21:43:40Z</dcterms:created>
  <dcterms:modified xsi:type="dcterms:W3CDTF">2014-03-21T19:26:13Z</dcterms:modified>
</cp:coreProperties>
</file>